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handoutMasterIdLst>
    <p:handoutMasterId r:id="rId19"/>
  </p:handoutMasterIdLst>
  <p:sldIdLst>
    <p:sldId id="296" r:id="rId5"/>
    <p:sldId id="297" r:id="rId6"/>
    <p:sldId id="317" r:id="rId7"/>
    <p:sldId id="318" r:id="rId8"/>
    <p:sldId id="322" r:id="rId9"/>
    <p:sldId id="323" r:id="rId10"/>
    <p:sldId id="325" r:id="rId11"/>
    <p:sldId id="324" r:id="rId12"/>
    <p:sldId id="326" r:id="rId13"/>
    <p:sldId id="327" r:id="rId14"/>
    <p:sldId id="328" r:id="rId15"/>
    <p:sldId id="320" r:id="rId16"/>
    <p:sldId id="319" r:id="rId17"/>
  </p:sldIdLst>
  <p:sldSz cx="9144000" cy="6858000" type="screen4x3"/>
  <p:notesSz cx="1190625" cy="6858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Heywood" initials="LH" lastIdx="8" clrIdx="0"/>
  <p:cmAuthor id="2" name="Natalie Baxter" initials="NB" lastIdx="2" clrIdx="1"/>
  <p:cmAuthor id="3" name="Mark Singleton" initials="M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009639"/>
    <a:srgbClr val="3B0084"/>
    <a:srgbClr val="AE2573"/>
    <a:srgbClr val="FF0000"/>
    <a:srgbClr val="0091C9"/>
    <a:srgbClr val="5BBF21"/>
    <a:srgbClr val="3333CC"/>
    <a:srgbClr val="FF3399"/>
    <a:srgbClr val="E8ED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4082" autoAdjust="0"/>
  </p:normalViewPr>
  <p:slideViewPr>
    <p:cSldViewPr snapToGrid="0">
      <p:cViewPr varScale="1">
        <p:scale>
          <a:sx n="73" d="100"/>
          <a:sy n="73" d="100"/>
        </p:scale>
        <p:origin x="200" y="110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8664B8E1-EDCB-4979-AAB1-4EF253720863}"/>
              </a:ext>
            </a:extLst>
          </p:cNvPr>
          <p:cNvSpPr>
            <a:spLocks noGrp="1" noChangeArrowheads="1"/>
          </p:cNvSpPr>
          <p:nvPr>
            <p:ph type="hdr" sz="quarter"/>
          </p:nvPr>
        </p:nvSpPr>
        <p:spPr bwMode="auto">
          <a:xfrm>
            <a:off x="0" y="0"/>
            <a:ext cx="512355" cy="2862075"/>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62467" name="Rectangle 3">
            <a:extLst>
              <a:ext uri="{FF2B5EF4-FFF2-40B4-BE49-F238E27FC236}">
                <a16:creationId xmlns:a16="http://schemas.microsoft.com/office/drawing/2014/main" id="{C9AAA29D-C1D0-4628-903D-F43B2C8B08E2}"/>
              </a:ext>
            </a:extLst>
          </p:cNvPr>
          <p:cNvSpPr>
            <a:spLocks noGrp="1" noChangeArrowheads="1"/>
          </p:cNvSpPr>
          <p:nvPr>
            <p:ph type="dt" sz="quarter" idx="1"/>
          </p:nvPr>
        </p:nvSpPr>
        <p:spPr bwMode="auto">
          <a:xfrm>
            <a:off x="669451" y="0"/>
            <a:ext cx="512355" cy="2862075"/>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62468" name="Rectangle 4">
            <a:extLst>
              <a:ext uri="{FF2B5EF4-FFF2-40B4-BE49-F238E27FC236}">
                <a16:creationId xmlns:a16="http://schemas.microsoft.com/office/drawing/2014/main" id="{CE35A7E0-087A-4EA4-9E56-9A2882381218}"/>
              </a:ext>
            </a:extLst>
          </p:cNvPr>
          <p:cNvSpPr>
            <a:spLocks noGrp="1" noChangeArrowheads="1"/>
          </p:cNvSpPr>
          <p:nvPr>
            <p:ph type="ftr" sz="quarter" idx="2"/>
          </p:nvPr>
        </p:nvSpPr>
        <p:spPr bwMode="auto">
          <a:xfrm>
            <a:off x="0" y="54388512"/>
            <a:ext cx="512355" cy="2862075"/>
          </a:xfrm>
          <a:prstGeom prst="rect">
            <a:avLst/>
          </a:prstGeom>
          <a:noFill/>
          <a:ln w="9525">
            <a:noFill/>
            <a:miter lim="800000"/>
            <a:headEnd/>
            <a:tailEnd/>
          </a:ln>
          <a:effectLst/>
        </p:spPr>
        <p:txBody>
          <a:bodyPr vert="horz" wrap="square" lIns="91568" tIns="45784" rIns="91568" bIns="45784"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62469" name="Rectangle 5">
            <a:extLst>
              <a:ext uri="{FF2B5EF4-FFF2-40B4-BE49-F238E27FC236}">
                <a16:creationId xmlns:a16="http://schemas.microsoft.com/office/drawing/2014/main" id="{B407A309-B973-4BBE-A5C2-07BC017D0444}"/>
              </a:ext>
            </a:extLst>
          </p:cNvPr>
          <p:cNvSpPr>
            <a:spLocks noGrp="1" noChangeArrowheads="1"/>
          </p:cNvSpPr>
          <p:nvPr>
            <p:ph type="sldNum" sz="quarter" idx="3"/>
          </p:nvPr>
        </p:nvSpPr>
        <p:spPr bwMode="auto">
          <a:xfrm>
            <a:off x="669451" y="54388512"/>
            <a:ext cx="512355" cy="2862075"/>
          </a:xfrm>
          <a:prstGeom prst="rect">
            <a:avLst/>
          </a:prstGeom>
          <a:noFill/>
          <a:ln w="9525">
            <a:noFill/>
            <a:miter lim="800000"/>
            <a:headEnd/>
            <a:tailEnd/>
          </a:ln>
          <a:effectLst/>
        </p:spPr>
        <p:txBody>
          <a:bodyPr vert="horz" wrap="square" lIns="91568" tIns="45784" rIns="91568" bIns="45784" numCol="1" anchor="b" anchorCtr="0" compatLnSpc="1">
            <a:prstTxWarp prst="textNoShape">
              <a:avLst/>
            </a:prstTxWarp>
          </a:bodyPr>
          <a:lstStyle>
            <a:lvl1pPr algn="r" eaLnBrk="1" hangingPunct="1">
              <a:defRPr sz="1200"/>
            </a:lvl1pPr>
          </a:lstStyle>
          <a:p>
            <a:fld id="{5E53475C-A923-47A9-980B-1D72FEC07250}" type="slidenum">
              <a:rPr lang="en-GB" altLang="en-US"/>
              <a:pPr/>
              <a:t>‹#›</a:t>
            </a:fld>
            <a:endParaRPr lang="en-GB" altLang="en-US"/>
          </a:p>
        </p:txBody>
      </p:sp>
    </p:spTree>
    <p:extLst>
      <p:ext uri="{BB962C8B-B14F-4D97-AF65-F5344CB8AC3E}">
        <p14:creationId xmlns:p14="http://schemas.microsoft.com/office/powerpoint/2010/main" val="1754168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1FE6985-54BF-4E8A-B4FC-CEC3B9161D8D}"/>
              </a:ext>
            </a:extLst>
          </p:cNvPr>
          <p:cNvSpPr>
            <a:spLocks noGrp="1" noChangeArrowheads="1"/>
          </p:cNvSpPr>
          <p:nvPr>
            <p:ph type="hdr" sz="quarter"/>
          </p:nvPr>
        </p:nvSpPr>
        <p:spPr bwMode="auto">
          <a:xfrm>
            <a:off x="0" y="0"/>
            <a:ext cx="512355" cy="2862075"/>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5123" name="Rectangle 3">
            <a:extLst>
              <a:ext uri="{FF2B5EF4-FFF2-40B4-BE49-F238E27FC236}">
                <a16:creationId xmlns:a16="http://schemas.microsoft.com/office/drawing/2014/main" id="{D21414E6-07FA-4AD5-A2AF-454819F64824}"/>
              </a:ext>
            </a:extLst>
          </p:cNvPr>
          <p:cNvSpPr>
            <a:spLocks noGrp="1" noChangeArrowheads="1"/>
          </p:cNvSpPr>
          <p:nvPr>
            <p:ph type="dt" idx="1"/>
          </p:nvPr>
        </p:nvSpPr>
        <p:spPr bwMode="auto">
          <a:xfrm>
            <a:off x="669451" y="0"/>
            <a:ext cx="512355" cy="2862075"/>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9220" name="Rectangle 4">
            <a:extLst>
              <a:ext uri="{FF2B5EF4-FFF2-40B4-BE49-F238E27FC236}">
                <a16:creationId xmlns:a16="http://schemas.microsoft.com/office/drawing/2014/main" id="{9047C9F3-47AC-46B5-B0E3-DF98E4A5FC35}"/>
              </a:ext>
            </a:extLst>
          </p:cNvPr>
          <p:cNvSpPr>
            <a:spLocks noGrp="1" noRot="1" noChangeAspect="1" noChangeArrowheads="1" noTextEdit="1"/>
          </p:cNvSpPr>
          <p:nvPr>
            <p:ph type="sldImg" idx="2"/>
          </p:nvPr>
        </p:nvSpPr>
        <p:spPr bwMode="auto">
          <a:xfrm>
            <a:off x="-13722350" y="4297363"/>
            <a:ext cx="28627388" cy="214709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E8891BB3-E827-487A-A666-4C7B146A9F72}"/>
              </a:ext>
            </a:extLst>
          </p:cNvPr>
          <p:cNvSpPr>
            <a:spLocks noGrp="1" noChangeArrowheads="1"/>
          </p:cNvSpPr>
          <p:nvPr>
            <p:ph type="body" sz="quarter" idx="3"/>
          </p:nvPr>
        </p:nvSpPr>
        <p:spPr bwMode="auto">
          <a:xfrm>
            <a:off x="118236" y="27203406"/>
            <a:ext cx="945610" cy="25758645"/>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126" name="Rectangle 6">
            <a:extLst>
              <a:ext uri="{FF2B5EF4-FFF2-40B4-BE49-F238E27FC236}">
                <a16:creationId xmlns:a16="http://schemas.microsoft.com/office/drawing/2014/main" id="{8FDC663B-FEC9-4007-88A4-D33BE4B87AA2}"/>
              </a:ext>
            </a:extLst>
          </p:cNvPr>
          <p:cNvSpPr>
            <a:spLocks noGrp="1" noChangeArrowheads="1"/>
          </p:cNvSpPr>
          <p:nvPr>
            <p:ph type="ftr" sz="quarter" idx="4"/>
          </p:nvPr>
        </p:nvSpPr>
        <p:spPr bwMode="auto">
          <a:xfrm>
            <a:off x="0" y="54388512"/>
            <a:ext cx="512355" cy="2862075"/>
          </a:xfrm>
          <a:prstGeom prst="rect">
            <a:avLst/>
          </a:prstGeom>
          <a:noFill/>
          <a:ln w="9525">
            <a:noFill/>
            <a:miter lim="800000"/>
            <a:headEnd/>
            <a:tailEnd/>
          </a:ln>
          <a:effectLst/>
        </p:spPr>
        <p:txBody>
          <a:bodyPr vert="horz" wrap="square" lIns="91568" tIns="45784" rIns="91568" bIns="45784"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5127" name="Rectangle 7">
            <a:extLst>
              <a:ext uri="{FF2B5EF4-FFF2-40B4-BE49-F238E27FC236}">
                <a16:creationId xmlns:a16="http://schemas.microsoft.com/office/drawing/2014/main" id="{D6C6F59A-C623-4F79-8884-3B4FE261453B}"/>
              </a:ext>
            </a:extLst>
          </p:cNvPr>
          <p:cNvSpPr>
            <a:spLocks noGrp="1" noChangeArrowheads="1"/>
          </p:cNvSpPr>
          <p:nvPr>
            <p:ph type="sldNum" sz="quarter" idx="5"/>
          </p:nvPr>
        </p:nvSpPr>
        <p:spPr bwMode="auto">
          <a:xfrm>
            <a:off x="669451" y="54388512"/>
            <a:ext cx="512355" cy="2862075"/>
          </a:xfrm>
          <a:prstGeom prst="rect">
            <a:avLst/>
          </a:prstGeom>
          <a:noFill/>
          <a:ln w="9525">
            <a:noFill/>
            <a:miter lim="800000"/>
            <a:headEnd/>
            <a:tailEnd/>
          </a:ln>
          <a:effectLst/>
        </p:spPr>
        <p:txBody>
          <a:bodyPr vert="horz" wrap="square" lIns="91568" tIns="45784" rIns="91568" bIns="45784" numCol="1" anchor="b" anchorCtr="0" compatLnSpc="1">
            <a:prstTxWarp prst="textNoShape">
              <a:avLst/>
            </a:prstTxWarp>
          </a:bodyPr>
          <a:lstStyle>
            <a:lvl1pPr algn="r" eaLnBrk="1" hangingPunct="1">
              <a:defRPr sz="1200"/>
            </a:lvl1pPr>
          </a:lstStyle>
          <a:p>
            <a:fld id="{0325B629-1A7F-4FDA-ADA5-65DB7A99089D}" type="slidenum">
              <a:rPr lang="en-GB" altLang="en-US"/>
              <a:pPr/>
              <a:t>‹#›</a:t>
            </a:fld>
            <a:endParaRPr lang="en-GB" altLang="en-US"/>
          </a:p>
        </p:txBody>
      </p:sp>
    </p:spTree>
    <p:extLst>
      <p:ext uri="{BB962C8B-B14F-4D97-AF65-F5344CB8AC3E}">
        <p14:creationId xmlns:p14="http://schemas.microsoft.com/office/powerpoint/2010/main" val="29485561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9AD5F787-10BD-4B16-852D-E84895B0E0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4588" indent="-228600">
              <a:spcBef>
                <a:spcPct val="30000"/>
              </a:spcBef>
              <a:defRPr sz="1200">
                <a:solidFill>
                  <a:schemeClr val="tx1"/>
                </a:solidFill>
                <a:latin typeface="Arial" panose="020B0604020202020204" pitchFamily="34" charset="0"/>
              </a:defRPr>
            </a:lvl3pPr>
            <a:lvl4pPr marL="1601788" indent="-228600">
              <a:spcBef>
                <a:spcPct val="30000"/>
              </a:spcBef>
              <a:defRPr sz="1200">
                <a:solidFill>
                  <a:schemeClr val="tx1"/>
                </a:solidFill>
                <a:latin typeface="Arial" panose="020B0604020202020204" pitchFamily="34" charset="0"/>
              </a:defRPr>
            </a:lvl4pPr>
            <a:lvl5pPr marL="2058988" indent="-228600">
              <a:spcBef>
                <a:spcPct val="30000"/>
              </a:spcBef>
              <a:defRPr sz="1200">
                <a:solidFill>
                  <a:schemeClr val="tx1"/>
                </a:solidFill>
                <a:latin typeface="Arial" panose="020B0604020202020204" pitchFamily="34" charset="0"/>
              </a:defRPr>
            </a:lvl5pPr>
            <a:lvl6pPr marL="2516188" indent="-228600" eaLnBrk="0" fontAlgn="base" hangingPunct="0">
              <a:spcBef>
                <a:spcPct val="30000"/>
              </a:spcBef>
              <a:spcAft>
                <a:spcPct val="0"/>
              </a:spcAft>
              <a:defRPr sz="1200">
                <a:solidFill>
                  <a:schemeClr val="tx1"/>
                </a:solidFill>
                <a:latin typeface="Arial" panose="020B0604020202020204" pitchFamily="34" charset="0"/>
              </a:defRPr>
            </a:lvl6pPr>
            <a:lvl7pPr marL="2973388" indent="-228600" eaLnBrk="0" fontAlgn="base" hangingPunct="0">
              <a:spcBef>
                <a:spcPct val="30000"/>
              </a:spcBef>
              <a:spcAft>
                <a:spcPct val="0"/>
              </a:spcAft>
              <a:defRPr sz="1200">
                <a:solidFill>
                  <a:schemeClr val="tx1"/>
                </a:solidFill>
                <a:latin typeface="Arial" panose="020B0604020202020204" pitchFamily="34" charset="0"/>
              </a:defRPr>
            </a:lvl7pPr>
            <a:lvl8pPr marL="3430588" indent="-228600" eaLnBrk="0" fontAlgn="base" hangingPunct="0">
              <a:spcBef>
                <a:spcPct val="30000"/>
              </a:spcBef>
              <a:spcAft>
                <a:spcPct val="0"/>
              </a:spcAft>
              <a:defRPr sz="1200">
                <a:solidFill>
                  <a:schemeClr val="tx1"/>
                </a:solidFill>
                <a:latin typeface="Arial" panose="020B0604020202020204" pitchFamily="34" charset="0"/>
              </a:defRPr>
            </a:lvl8pPr>
            <a:lvl9pPr marL="3887788"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1FF201B-D22A-460B-B152-F2E9F6E55325}" type="slidenum">
              <a:rPr lang="en-GB" altLang="en-US"/>
              <a:pPr>
                <a:spcBef>
                  <a:spcPct val="0"/>
                </a:spcBef>
              </a:pPr>
              <a:t>1</a:t>
            </a:fld>
            <a:endParaRPr lang="en-GB" altLang="en-US"/>
          </a:p>
        </p:txBody>
      </p:sp>
      <p:sp>
        <p:nvSpPr>
          <p:cNvPr id="10243" name="Rectangle 2">
            <a:extLst>
              <a:ext uri="{FF2B5EF4-FFF2-40B4-BE49-F238E27FC236}">
                <a16:creationId xmlns:a16="http://schemas.microsoft.com/office/drawing/2014/main" id="{DBD22497-84A1-40EF-9786-AFBC3B8D50BE}"/>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7B1AC8A-3ABB-4B55-A23B-4500A29414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489443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COVID-19 cases </a:t>
            </a:r>
          </a:p>
          <a:p>
            <a:r>
              <a:rPr lang="en-US" dirty="0"/>
              <a:t>Most recent data 2 to 8 January 2021</a:t>
            </a:r>
          </a:p>
          <a:p>
            <a:endParaRPr lang="en-US" dirty="0"/>
          </a:p>
          <a:p>
            <a:pPr marL="171450" indent="-171450">
              <a:buFont typeface="Wingdings" pitchFamily="2" charset="2"/>
              <a:buChar char="§"/>
            </a:pPr>
            <a:r>
              <a:rPr lang="en-US" dirty="0"/>
              <a:t>Highest – Manchester</a:t>
            </a:r>
          </a:p>
          <a:p>
            <a:pPr marL="171450" indent="-171450">
              <a:buFont typeface="Wingdings" pitchFamily="2" charset="2"/>
              <a:buChar char="§"/>
            </a:pPr>
            <a:r>
              <a:rPr lang="en-US" dirty="0"/>
              <a:t>2</a:t>
            </a:r>
            <a:r>
              <a:rPr lang="en-US" baseline="30000" dirty="0"/>
              <a:t>nd</a:t>
            </a:r>
            <a:r>
              <a:rPr lang="en-US" dirty="0"/>
              <a:t> – Rochdale</a:t>
            </a:r>
          </a:p>
          <a:p>
            <a:pPr marL="171450" indent="-171450">
              <a:buFont typeface="Wingdings" pitchFamily="2" charset="2"/>
              <a:buChar char="§"/>
            </a:pPr>
            <a:r>
              <a:rPr lang="en-US" dirty="0"/>
              <a:t>3</a:t>
            </a:r>
            <a:r>
              <a:rPr lang="en-US" baseline="30000" dirty="0"/>
              <a:t>rd</a:t>
            </a:r>
            <a:r>
              <a:rPr lang="en-US" dirty="0"/>
              <a:t> – Wigan</a:t>
            </a:r>
          </a:p>
          <a:p>
            <a:endParaRPr lang="en-US" dirty="0"/>
          </a:p>
        </p:txBody>
      </p:sp>
      <p:sp>
        <p:nvSpPr>
          <p:cNvPr id="4" name="Slide Number Placeholder 3"/>
          <p:cNvSpPr>
            <a:spLocks noGrp="1"/>
          </p:cNvSpPr>
          <p:nvPr>
            <p:ph type="sldNum" sz="quarter" idx="5"/>
          </p:nvPr>
        </p:nvSpPr>
        <p:spPr/>
        <p:txBody>
          <a:bodyPr/>
          <a:lstStyle/>
          <a:p>
            <a:fld id="{0325B629-1A7F-4FDA-ADA5-65DB7A99089D}" type="slidenum">
              <a:rPr lang="en-GB" altLang="en-US" smtClean="0"/>
              <a:pPr/>
              <a:t>2</a:t>
            </a:fld>
            <a:endParaRPr lang="en-GB" altLang="en-US"/>
          </a:p>
        </p:txBody>
      </p:sp>
    </p:spTree>
    <p:extLst>
      <p:ext uri="{BB962C8B-B14F-4D97-AF65-F5344CB8AC3E}">
        <p14:creationId xmlns:p14="http://schemas.microsoft.com/office/powerpoint/2010/main" val="1962978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25B629-1A7F-4FDA-ADA5-65DB7A99089D}" type="slidenum">
              <a:rPr lang="en-GB" altLang="en-US" smtClean="0"/>
              <a:pPr/>
              <a:t>5</a:t>
            </a:fld>
            <a:endParaRPr lang="en-GB" altLang="en-US"/>
          </a:p>
        </p:txBody>
      </p:sp>
    </p:spTree>
    <p:extLst>
      <p:ext uri="{BB962C8B-B14F-4D97-AF65-F5344CB8AC3E}">
        <p14:creationId xmlns:p14="http://schemas.microsoft.com/office/powerpoint/2010/main" val="3687141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kick start roles are funded by DWP if we are successful, and the young people are paid at national minimum wage.</a:t>
            </a:r>
          </a:p>
        </p:txBody>
      </p:sp>
      <p:sp>
        <p:nvSpPr>
          <p:cNvPr id="4" name="Slide Number Placeholder 3"/>
          <p:cNvSpPr>
            <a:spLocks noGrp="1"/>
          </p:cNvSpPr>
          <p:nvPr>
            <p:ph type="sldNum" sz="quarter" idx="5"/>
          </p:nvPr>
        </p:nvSpPr>
        <p:spPr/>
        <p:txBody>
          <a:bodyPr/>
          <a:lstStyle/>
          <a:p>
            <a:fld id="{0325B629-1A7F-4FDA-ADA5-65DB7A99089D}" type="slidenum">
              <a:rPr lang="en-GB" altLang="en-US" smtClean="0"/>
              <a:pPr/>
              <a:t>11</a:t>
            </a:fld>
            <a:endParaRPr lang="en-GB" altLang="en-US"/>
          </a:p>
        </p:txBody>
      </p:sp>
    </p:spTree>
    <p:extLst>
      <p:ext uri="{BB962C8B-B14F-4D97-AF65-F5344CB8AC3E}">
        <p14:creationId xmlns:p14="http://schemas.microsoft.com/office/powerpoint/2010/main" val="24651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D8609A3F-F201-4D30-AEC7-4EFD6ED701D2}"/>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15">
            <a:extLst>
              <a:ext uri="{FF2B5EF4-FFF2-40B4-BE49-F238E27FC236}">
                <a16:creationId xmlns:a16="http://schemas.microsoft.com/office/drawing/2014/main" id="{513F4934-1C85-49BC-9211-1E7511E02745}"/>
              </a:ext>
            </a:extLst>
          </p:cNvPr>
          <p:cNvSpPr>
            <a:spLocks noChangeArrowheads="1"/>
          </p:cNvSpPr>
          <p:nvPr/>
        </p:nvSpPr>
        <p:spPr bwMode="auto">
          <a:xfrm>
            <a:off x="2652713"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a:p>
        </p:txBody>
      </p:sp>
      <p:sp>
        <p:nvSpPr>
          <p:cNvPr id="3074" name="Rectangle 2"/>
          <p:cNvSpPr>
            <a:spLocks noGrp="1" noChangeArrowheads="1"/>
          </p:cNvSpPr>
          <p:nvPr>
            <p:ph type="ctrTitle"/>
          </p:nvPr>
        </p:nvSpPr>
        <p:spPr>
          <a:xfrm>
            <a:off x="684000" y="2132857"/>
            <a:ext cx="7848440" cy="720080"/>
          </a:xfrm>
        </p:spPr>
        <p:txBody>
          <a:bodyPr/>
          <a:lstStyle>
            <a:lvl1pPr algn="l">
              <a:defRPr sz="4400" b="1">
                <a:solidFill>
                  <a:schemeClr val="bg1"/>
                </a:solidFill>
                <a:latin typeface="+mn-lt"/>
              </a:defRPr>
            </a:lvl1pPr>
          </a:lstStyle>
          <a:p>
            <a:r>
              <a:rPr lang="en-US"/>
              <a:t>Click to edit Master title style</a:t>
            </a:r>
            <a:endParaRPr lang="en-GB"/>
          </a:p>
        </p:txBody>
      </p:sp>
      <p:sp>
        <p:nvSpPr>
          <p:cNvPr id="3075" name="Rectangle 3"/>
          <p:cNvSpPr>
            <a:spLocks noGrp="1" noChangeArrowheads="1"/>
          </p:cNvSpPr>
          <p:nvPr>
            <p:ph type="subTitle" idx="1"/>
          </p:nvPr>
        </p:nvSpPr>
        <p:spPr>
          <a:xfrm>
            <a:off x="683568" y="2852936"/>
            <a:ext cx="7848872" cy="504056"/>
          </a:xfrm>
        </p:spPr>
        <p:txBody>
          <a:bodyPr/>
          <a:lstStyle>
            <a:lvl1pPr marL="0" indent="0" algn="l">
              <a:buFontTx/>
              <a:buNone/>
              <a:defRPr sz="2400">
                <a:solidFill>
                  <a:srgbClr val="E8EDEE"/>
                </a:solidFill>
              </a:defRPr>
            </a:lvl1pPr>
          </a:lstStyle>
          <a:p>
            <a:r>
              <a:rPr lang="en-US"/>
              <a:t>Click to edit Master subtitle style</a:t>
            </a:r>
            <a:endParaRPr lang="en-GB"/>
          </a:p>
        </p:txBody>
      </p:sp>
    </p:spTree>
    <p:extLst>
      <p:ext uri="{BB962C8B-B14F-4D97-AF65-F5344CB8AC3E}">
        <p14:creationId xmlns:p14="http://schemas.microsoft.com/office/powerpoint/2010/main" val="3125038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287335" y="268941"/>
            <a:ext cx="8569325" cy="106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latin typeface="Calibri" panose="020F0502020204030204" pitchFamily="34" charset="0"/>
                <a:cs typeface="Calibri" panose="020F0502020204030204" pitchFamily="34" charset="0"/>
              </a:defRPr>
            </a:lvl1pPr>
          </a:lstStyle>
          <a:p>
            <a:pPr lvl="0"/>
            <a:r>
              <a:rPr lang="en-US" altLang="en-US" dirty="0"/>
              <a:t>Click to edit Master title style</a:t>
            </a:r>
            <a:endParaRPr lang="en-GB" altLang="en-US" dirty="0"/>
          </a:p>
        </p:txBody>
      </p:sp>
      <p:sp>
        <p:nvSpPr>
          <p:cNvPr id="5" name="Rectangle 3"/>
          <p:cNvSpPr>
            <a:spLocks noGrp="1" noChangeArrowheads="1"/>
          </p:cNvSpPr>
          <p:nvPr>
            <p:ph idx="1"/>
          </p:nvPr>
        </p:nvSpPr>
        <p:spPr bwMode="auto">
          <a:xfrm>
            <a:off x="287335" y="1628800"/>
            <a:ext cx="8569325"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buNone/>
              <a:defRPr sz="2000">
                <a:latin typeface="Calibri" panose="020F0502020204030204" pitchFamily="34" charset="0"/>
                <a:cs typeface="Calibri" panose="020F0502020204030204" pitchFamily="34" charset="0"/>
              </a:defRPr>
            </a:lvl1pPr>
            <a:lvl2pPr>
              <a:defRPr sz="2400"/>
            </a:lvl2pPr>
            <a:lvl3pPr>
              <a:defRPr sz="2000"/>
            </a:lvl3pPr>
            <a:lvl4pPr>
              <a:defRPr sz="1800"/>
            </a:lvl4pPr>
          </a:lstStyle>
          <a:p>
            <a:pPr lvl="0"/>
            <a:r>
              <a:rPr lang="en-US" altLang="en-US" noProof="0" dirty="0"/>
              <a:t>Edit Master text styles</a:t>
            </a:r>
          </a:p>
        </p:txBody>
      </p:sp>
    </p:spTree>
    <p:extLst>
      <p:ext uri="{BB962C8B-B14F-4D97-AF65-F5344CB8AC3E}">
        <p14:creationId xmlns:p14="http://schemas.microsoft.com/office/powerpoint/2010/main" val="1357737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3528" y="1628800"/>
            <a:ext cx="4038600" cy="4525963"/>
          </a:xfrm>
        </p:spPr>
        <p:txBody>
          <a:bodyPr/>
          <a:lstStyle>
            <a:lvl1pPr>
              <a:defRPr sz="2400"/>
            </a:lvl1pPr>
            <a:lvl2pPr>
              <a:defRPr sz="2400"/>
            </a:lvl2pPr>
            <a:lvl3pPr>
              <a:defRPr sz="2000"/>
            </a:lvl3pPr>
            <a:lvl4pPr>
              <a:defRPr sz="20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4860032" y="1628800"/>
            <a:ext cx="4038600" cy="4525963"/>
          </a:xfrm>
        </p:spPr>
        <p:txBody>
          <a:bodyPr/>
          <a:lstStyle>
            <a:lvl1pPr>
              <a:defRPr sz="2400"/>
            </a:lvl1pPr>
            <a:lvl2pPr>
              <a:defRPr sz="2400"/>
            </a:lvl2pPr>
            <a:lvl3pPr>
              <a:defRPr sz="2000"/>
            </a:lvl3pPr>
            <a:lvl4pPr>
              <a:defRPr sz="20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1093363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C2CDAC3-63B2-41A1-9B67-A20A849FA89C}"/>
              </a:ext>
            </a:extLst>
          </p:cNvPr>
          <p:cNvSpPr>
            <a:spLocks noGrp="1" noChangeArrowheads="1"/>
          </p:cNvSpPr>
          <p:nvPr>
            <p:ph type="title"/>
          </p:nvPr>
        </p:nvSpPr>
        <p:spPr bwMode="auto">
          <a:xfrm>
            <a:off x="287338" y="260350"/>
            <a:ext cx="8569325" cy="1081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CC598EE4-7B20-45D2-B928-24FBE14763E1}"/>
              </a:ext>
            </a:extLst>
          </p:cNvPr>
          <p:cNvSpPr>
            <a:spLocks noGrp="1" noChangeArrowheads="1"/>
          </p:cNvSpPr>
          <p:nvPr>
            <p:ph type="body" idx="1"/>
          </p:nvPr>
        </p:nvSpPr>
        <p:spPr bwMode="auto">
          <a:xfrm>
            <a:off x="287338" y="1628775"/>
            <a:ext cx="8569325"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Content</a:t>
            </a:r>
          </a:p>
          <a:p>
            <a:pPr lvl="1"/>
            <a:r>
              <a:rPr lang="en-US" altLang="en-US"/>
              <a:t>Second level</a:t>
            </a:r>
          </a:p>
          <a:p>
            <a:pPr lvl="2"/>
            <a:r>
              <a:rPr lang="en-US" altLang="en-US"/>
              <a:t>Third level</a:t>
            </a:r>
          </a:p>
          <a:p>
            <a:pPr lvl="3"/>
            <a:r>
              <a:rPr lang="en-US" altLang="en-US"/>
              <a:t>Fourth level</a:t>
            </a:r>
          </a:p>
        </p:txBody>
      </p:sp>
      <p:sp>
        <p:nvSpPr>
          <p:cNvPr id="1028" name="Line 11">
            <a:extLst>
              <a:ext uri="{FF2B5EF4-FFF2-40B4-BE49-F238E27FC236}">
                <a16:creationId xmlns:a16="http://schemas.microsoft.com/office/drawing/2014/main" id="{29D25B13-39CA-481B-8115-21DF443FD750}"/>
              </a:ext>
            </a:extLst>
          </p:cNvPr>
          <p:cNvSpPr>
            <a:spLocks noChangeShapeType="1"/>
          </p:cNvSpPr>
          <p:nvPr/>
        </p:nvSpPr>
        <p:spPr bwMode="auto">
          <a:xfrm>
            <a:off x="287338" y="1341438"/>
            <a:ext cx="8569325" cy="0"/>
          </a:xfrm>
          <a:prstGeom prst="line">
            <a:avLst/>
          </a:prstGeom>
          <a:noFill/>
          <a:ln w="9525">
            <a:solidFill>
              <a:srgbClr val="0091C9"/>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29" name="Line 11">
            <a:extLst>
              <a:ext uri="{FF2B5EF4-FFF2-40B4-BE49-F238E27FC236}">
                <a16:creationId xmlns:a16="http://schemas.microsoft.com/office/drawing/2014/main" id="{71C01131-5723-44EE-89FE-71F2C276B3A4}"/>
              </a:ext>
            </a:extLst>
          </p:cNvPr>
          <p:cNvSpPr>
            <a:spLocks noChangeShapeType="1"/>
          </p:cNvSpPr>
          <p:nvPr/>
        </p:nvSpPr>
        <p:spPr bwMode="auto">
          <a:xfrm>
            <a:off x="287338" y="260350"/>
            <a:ext cx="8569325" cy="0"/>
          </a:xfrm>
          <a:prstGeom prst="line">
            <a:avLst/>
          </a:prstGeom>
          <a:noFill/>
          <a:ln w="9525">
            <a:solidFill>
              <a:srgbClr val="0091C9"/>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 name="TextBox 1">
            <a:extLst>
              <a:ext uri="{FF2B5EF4-FFF2-40B4-BE49-F238E27FC236}">
                <a16:creationId xmlns:a16="http://schemas.microsoft.com/office/drawing/2014/main" id="{2E969FEB-628A-4B43-B0A3-0FBEE82A28DF}"/>
              </a:ext>
            </a:extLst>
          </p:cNvPr>
          <p:cNvSpPr txBox="1"/>
          <p:nvPr userDrawn="1"/>
        </p:nvSpPr>
        <p:spPr>
          <a:xfrm>
            <a:off x="8688988" y="6474539"/>
            <a:ext cx="335348" cy="246221"/>
          </a:xfrm>
          <a:prstGeom prst="rect">
            <a:avLst/>
          </a:prstGeom>
          <a:noFill/>
        </p:spPr>
        <p:txBody>
          <a:bodyPr wrap="none" rtlCol="0">
            <a:spAutoFit/>
          </a:bodyPr>
          <a:lstStyle/>
          <a:p>
            <a:fld id="{603A049D-3E2C-2141-9469-1316896BEACF}" type="slidenum">
              <a:rPr lang="en-GB" sz="1000" smtClean="0">
                <a:latin typeface="Calibri" panose="020F0502020204030204" pitchFamily="34" charset="0"/>
                <a:cs typeface="Calibri" panose="020F0502020204030204" pitchFamily="34" charset="0"/>
              </a:rPr>
              <a:t>‹#›</a:t>
            </a:fld>
            <a:endParaRPr lang="en-GB" sz="1000" dirty="0">
              <a:latin typeface="Calibri" panose="020F0502020204030204" pitchFamily="34" charset="0"/>
              <a:cs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4063" r:id="rId1"/>
    <p:sldLayoutId id="2147484061" r:id="rId2"/>
    <p:sldLayoutId id="2147484062" r:id="rId3"/>
  </p:sldLayoutIdLst>
  <p:hf hdr="0" ftr="0" dt="0"/>
  <p:txStyles>
    <p:titleStyle>
      <a:lvl1pPr algn="l" rtl="0" eaLnBrk="0" fontAlgn="base" hangingPunct="0">
        <a:spcBef>
          <a:spcPct val="0"/>
        </a:spcBef>
        <a:spcAft>
          <a:spcPct val="0"/>
        </a:spcAft>
        <a:defRPr sz="2400" b="1">
          <a:solidFill>
            <a:srgbClr val="0070C0"/>
          </a:solidFill>
          <a:latin typeface="+mn-lt"/>
          <a:ea typeface="+mj-ea"/>
          <a:cs typeface="+mj-cs"/>
        </a:defRPr>
      </a:lvl1pPr>
      <a:lvl2pPr algn="l" rtl="0" eaLnBrk="0" fontAlgn="base" hangingPunct="0">
        <a:spcBef>
          <a:spcPct val="0"/>
        </a:spcBef>
        <a:spcAft>
          <a:spcPct val="0"/>
        </a:spcAft>
        <a:defRPr sz="2400" b="1">
          <a:solidFill>
            <a:srgbClr val="0070C0"/>
          </a:solidFill>
          <a:latin typeface="Arial" charset="0"/>
        </a:defRPr>
      </a:lvl2pPr>
      <a:lvl3pPr algn="l" rtl="0" eaLnBrk="0" fontAlgn="base" hangingPunct="0">
        <a:spcBef>
          <a:spcPct val="0"/>
        </a:spcBef>
        <a:spcAft>
          <a:spcPct val="0"/>
        </a:spcAft>
        <a:defRPr sz="2400" b="1">
          <a:solidFill>
            <a:srgbClr val="0070C0"/>
          </a:solidFill>
          <a:latin typeface="Arial" charset="0"/>
        </a:defRPr>
      </a:lvl3pPr>
      <a:lvl4pPr algn="l" rtl="0" eaLnBrk="0" fontAlgn="base" hangingPunct="0">
        <a:spcBef>
          <a:spcPct val="0"/>
        </a:spcBef>
        <a:spcAft>
          <a:spcPct val="0"/>
        </a:spcAft>
        <a:defRPr sz="2400" b="1">
          <a:solidFill>
            <a:srgbClr val="0070C0"/>
          </a:solidFill>
          <a:latin typeface="Arial" charset="0"/>
        </a:defRPr>
      </a:lvl4pPr>
      <a:lvl5pPr algn="l" rtl="0" eaLnBrk="0" fontAlgn="base" hangingPunct="0">
        <a:spcBef>
          <a:spcPct val="0"/>
        </a:spcBef>
        <a:spcAft>
          <a:spcPct val="0"/>
        </a:spcAft>
        <a:defRPr sz="2400" b="1">
          <a:solidFill>
            <a:srgbClr val="0070C0"/>
          </a:solidFill>
          <a:latin typeface="Arial" charset="0"/>
        </a:defRPr>
      </a:lvl5pPr>
      <a:lvl6pPr marL="457200" algn="l" rtl="0" eaLnBrk="1" fontAlgn="base" hangingPunct="1">
        <a:spcBef>
          <a:spcPct val="0"/>
        </a:spcBef>
        <a:spcAft>
          <a:spcPct val="0"/>
        </a:spcAft>
        <a:defRPr sz="4000" b="1">
          <a:solidFill>
            <a:schemeClr val="tx1"/>
          </a:solidFill>
          <a:latin typeface="Arial Rounded MT Bold" pitchFamily="34" charset="0"/>
        </a:defRPr>
      </a:lvl6pPr>
      <a:lvl7pPr marL="914400" algn="l" rtl="0" eaLnBrk="1" fontAlgn="base" hangingPunct="1">
        <a:spcBef>
          <a:spcPct val="0"/>
        </a:spcBef>
        <a:spcAft>
          <a:spcPct val="0"/>
        </a:spcAft>
        <a:defRPr sz="4000" b="1">
          <a:solidFill>
            <a:schemeClr val="tx1"/>
          </a:solidFill>
          <a:latin typeface="Arial Rounded MT Bold" pitchFamily="34" charset="0"/>
        </a:defRPr>
      </a:lvl7pPr>
      <a:lvl8pPr marL="1371600" algn="l" rtl="0" eaLnBrk="1" fontAlgn="base" hangingPunct="1">
        <a:spcBef>
          <a:spcPct val="0"/>
        </a:spcBef>
        <a:spcAft>
          <a:spcPct val="0"/>
        </a:spcAft>
        <a:defRPr sz="4000" b="1">
          <a:solidFill>
            <a:schemeClr val="tx1"/>
          </a:solidFill>
          <a:latin typeface="Arial Rounded MT Bold" pitchFamily="34" charset="0"/>
        </a:defRPr>
      </a:lvl8pPr>
      <a:lvl9pPr marL="1828800" algn="l" rtl="0" eaLnBrk="1" fontAlgn="base" hangingPunct="1">
        <a:spcBef>
          <a:spcPct val="0"/>
        </a:spcBef>
        <a:spcAft>
          <a:spcPct val="0"/>
        </a:spcAft>
        <a:defRPr sz="4000" b="1">
          <a:solidFill>
            <a:schemeClr val="tx1"/>
          </a:solidFill>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51.png"/><Relationship Id="rId13" Type="http://schemas.openxmlformats.org/officeDocument/2006/relationships/image" Target="../media/image56.svg"/><Relationship Id="rId3" Type="http://schemas.openxmlformats.org/officeDocument/2006/relationships/image" Target="../media/image46.svg"/><Relationship Id="rId7" Type="http://schemas.openxmlformats.org/officeDocument/2006/relationships/image" Target="../media/image50.svg"/><Relationship Id="rId12" Type="http://schemas.openxmlformats.org/officeDocument/2006/relationships/image" Target="../media/image55.png"/><Relationship Id="rId2" Type="http://schemas.openxmlformats.org/officeDocument/2006/relationships/image" Target="../media/image45.png"/><Relationship Id="rId1" Type="http://schemas.openxmlformats.org/officeDocument/2006/relationships/slideLayout" Target="../slideLayouts/slideLayout2.xml"/><Relationship Id="rId6" Type="http://schemas.openxmlformats.org/officeDocument/2006/relationships/image" Target="../media/image49.png"/><Relationship Id="rId11" Type="http://schemas.openxmlformats.org/officeDocument/2006/relationships/image" Target="../media/image54.svg"/><Relationship Id="rId5" Type="http://schemas.openxmlformats.org/officeDocument/2006/relationships/image" Target="../media/image48.svg"/><Relationship Id="rId10" Type="http://schemas.openxmlformats.org/officeDocument/2006/relationships/image" Target="../media/image53.png"/><Relationship Id="rId4" Type="http://schemas.openxmlformats.org/officeDocument/2006/relationships/image" Target="../media/image47.png"/><Relationship Id="rId9" Type="http://schemas.openxmlformats.org/officeDocument/2006/relationships/image" Target="../media/image52.svg"/></Relationships>
</file>

<file path=ppt/slides/_rels/slide13.xml.rels><?xml version="1.0" encoding="UTF-8" standalone="yes"?>
<Relationships xmlns="http://schemas.openxmlformats.org/package/2006/relationships"><Relationship Id="rId3" Type="http://schemas.openxmlformats.org/officeDocument/2006/relationships/image" Target="../media/image58.svg"/><Relationship Id="rId2" Type="http://schemas.openxmlformats.org/officeDocument/2006/relationships/image" Target="../media/image5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6.svg"/><Relationship Id="rId7" Type="http://schemas.openxmlformats.org/officeDocument/2006/relationships/image" Target="../media/image14.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16.svg"/></Relationships>
</file>

<file path=ppt/slides/_rels/slide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svg"/><Relationship Id="rId7" Type="http://schemas.openxmlformats.org/officeDocument/2006/relationships/image" Target="../media/image22.sv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s>
</file>

<file path=ppt/slides/_rels/slide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12" Type="http://schemas.openxmlformats.org/officeDocument/2006/relationships/image" Target="../media/image35.sv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9.svg"/><Relationship Id="rId11" Type="http://schemas.openxmlformats.org/officeDocument/2006/relationships/image" Target="../media/image34.png"/><Relationship Id="rId5" Type="http://schemas.openxmlformats.org/officeDocument/2006/relationships/image" Target="../media/image28.png"/><Relationship Id="rId10" Type="http://schemas.openxmlformats.org/officeDocument/2006/relationships/image" Target="../media/image33.svg"/><Relationship Id="rId4" Type="http://schemas.openxmlformats.org/officeDocument/2006/relationships/image" Target="../media/image27.svg"/><Relationship Id="rId9" Type="http://schemas.openxmlformats.org/officeDocument/2006/relationships/image" Target="../media/image32.png"/></Relationships>
</file>

<file path=ppt/slides/_rels/slide8.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svg"/><Relationship Id="rId7" Type="http://schemas.openxmlformats.org/officeDocument/2006/relationships/image" Target="../media/image42.sv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svg"/><Relationship Id="rId4" Type="http://schemas.openxmlformats.org/officeDocument/2006/relationships/image" Target="../media/image39.png"/><Relationship Id="rId9" Type="http://schemas.openxmlformats.org/officeDocument/2006/relationships/image" Target="../media/image4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3">
            <a:extLst>
              <a:ext uri="{FF2B5EF4-FFF2-40B4-BE49-F238E27FC236}">
                <a16:creationId xmlns:a16="http://schemas.microsoft.com/office/drawing/2014/main" id="{6637FA91-6C16-4F98-8F45-CE987D35D8B0}"/>
              </a:ext>
            </a:extLst>
          </p:cNvPr>
          <p:cNvSpPr txBox="1">
            <a:spLocks noChangeArrowheads="1"/>
          </p:cNvSpPr>
          <p:nvPr/>
        </p:nvSpPr>
        <p:spPr bwMode="auto">
          <a:xfrm>
            <a:off x="8643938" y="6488113"/>
            <a:ext cx="5000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075" name="Title 1">
            <a:extLst>
              <a:ext uri="{FF2B5EF4-FFF2-40B4-BE49-F238E27FC236}">
                <a16:creationId xmlns:a16="http://schemas.microsoft.com/office/drawing/2014/main" id="{6B3144F7-C960-4CF2-A82A-4C72D236DDC7}"/>
              </a:ext>
            </a:extLst>
          </p:cNvPr>
          <p:cNvSpPr>
            <a:spLocks noGrp="1"/>
          </p:cNvSpPr>
          <p:nvPr>
            <p:ph type="ctrTitle"/>
          </p:nvPr>
        </p:nvSpPr>
        <p:spPr>
          <a:xfrm>
            <a:off x="395536" y="2421731"/>
            <a:ext cx="7848600" cy="719138"/>
          </a:xfrm>
        </p:spPr>
        <p:txBody>
          <a:bodyPr/>
          <a:lstStyle/>
          <a:p>
            <a:pPr eaLnBrk="1" hangingPunct="1"/>
            <a:r>
              <a:rPr lang="en-US" altLang="en-US" sz="4000" dirty="0">
                <a:latin typeface="Calibri" panose="020F0502020204030204" pitchFamily="34" charset="0"/>
                <a:cs typeface="Calibri" panose="020F0502020204030204" pitchFamily="34" charset="0"/>
              </a:rPr>
              <a:t>Chief Executive’s update</a:t>
            </a:r>
          </a:p>
        </p:txBody>
      </p:sp>
      <p:sp>
        <p:nvSpPr>
          <p:cNvPr id="2" name="Rectangle 1">
            <a:extLst>
              <a:ext uri="{FF2B5EF4-FFF2-40B4-BE49-F238E27FC236}">
                <a16:creationId xmlns:a16="http://schemas.microsoft.com/office/drawing/2014/main" id="{49CEED5C-CF16-44CB-8266-14091665726A}"/>
              </a:ext>
            </a:extLst>
          </p:cNvPr>
          <p:cNvSpPr/>
          <p:nvPr/>
        </p:nvSpPr>
        <p:spPr>
          <a:xfrm>
            <a:off x="7380288" y="260350"/>
            <a:ext cx="1584325" cy="9366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Rectangle 2">
            <a:extLst>
              <a:ext uri="{FF2B5EF4-FFF2-40B4-BE49-F238E27FC236}">
                <a16:creationId xmlns:a16="http://schemas.microsoft.com/office/drawing/2014/main" id="{AA3ED1D1-97DC-924B-B79C-DBF6AC8E6112}"/>
              </a:ext>
            </a:extLst>
          </p:cNvPr>
          <p:cNvSpPr/>
          <p:nvPr/>
        </p:nvSpPr>
        <p:spPr>
          <a:xfrm>
            <a:off x="196770" y="1196975"/>
            <a:ext cx="8767843" cy="273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8" name="Picture 4" descr="WWLTH Blue">
            <a:extLst>
              <a:ext uri="{FF2B5EF4-FFF2-40B4-BE49-F238E27FC236}">
                <a16:creationId xmlns:a16="http://schemas.microsoft.com/office/drawing/2014/main" id="{8BE5A26C-84C9-4491-BE8C-41086F5A652F}"/>
              </a:ext>
            </a:extLst>
          </p:cNvPr>
          <p:cNvPicPr>
            <a:picLocks noChangeAspect="1" noChangeArrowheads="1"/>
          </p:cNvPicPr>
          <p:nvPr/>
        </p:nvPicPr>
        <p:blipFill>
          <a:blip r:embed="rId3" cstate="hqprint">
            <a:extLst>
              <a:ext uri="{28A0092B-C50C-407E-A947-70E740481C1C}">
                <a14:useLocalDpi xmlns:a14="http://schemas.microsoft.com/office/drawing/2010/main"/>
              </a:ext>
            </a:extLst>
          </a:blip>
          <a:srcRect/>
          <a:stretch>
            <a:fillRect/>
          </a:stretch>
        </p:blipFill>
        <p:spPr bwMode="auto">
          <a:xfrm>
            <a:off x="5992732" y="267910"/>
            <a:ext cx="2856715" cy="10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35188197-52F4-DF49-9048-9CE57C24B768}"/>
              </a:ext>
            </a:extLst>
          </p:cNvPr>
          <p:cNvSpPr txBox="1"/>
          <p:nvPr/>
        </p:nvSpPr>
        <p:spPr>
          <a:xfrm>
            <a:off x="340451" y="3888954"/>
            <a:ext cx="2893484" cy="954107"/>
          </a:xfrm>
          <a:prstGeom prst="rect">
            <a:avLst/>
          </a:prstGeom>
          <a:noFill/>
        </p:spPr>
        <p:txBody>
          <a:bodyPr wrap="none" rtlCol="0">
            <a:spAutoFit/>
          </a:bodyPr>
          <a:lstStyle/>
          <a:p>
            <a:r>
              <a:rPr lang="en-GB" sz="2800" b="1" dirty="0">
                <a:latin typeface="Calibri" panose="020F0502020204030204" pitchFamily="34" charset="0"/>
                <a:cs typeface="Calibri" panose="020F0502020204030204" pitchFamily="34" charset="0"/>
              </a:rPr>
              <a:t>Board of Directors</a:t>
            </a:r>
          </a:p>
          <a:p>
            <a:r>
              <a:rPr lang="en-GB" sz="2800" b="1" dirty="0">
                <a:latin typeface="Calibri" panose="020F0502020204030204" pitchFamily="34" charset="0"/>
                <a:cs typeface="Calibri" panose="020F0502020204030204" pitchFamily="34" charset="0"/>
              </a:rPr>
              <a:t>27 January 2021</a:t>
            </a:r>
          </a:p>
        </p:txBody>
      </p:sp>
    </p:spTree>
    <p:extLst>
      <p:ext uri="{BB962C8B-B14F-4D97-AF65-F5344CB8AC3E}">
        <p14:creationId xmlns:p14="http://schemas.microsoft.com/office/powerpoint/2010/main" val="132479578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D65DD-323A-D347-850E-7C105862D1DC}"/>
              </a:ext>
            </a:extLst>
          </p:cNvPr>
          <p:cNvSpPr>
            <a:spLocks noGrp="1"/>
          </p:cNvSpPr>
          <p:nvPr>
            <p:ph type="title"/>
          </p:nvPr>
        </p:nvSpPr>
        <p:spPr/>
        <p:txBody>
          <a:bodyPr/>
          <a:lstStyle/>
          <a:p>
            <a:r>
              <a:rPr lang="en-US" dirty="0"/>
              <a:t>What have we done?</a:t>
            </a:r>
          </a:p>
        </p:txBody>
      </p:sp>
      <p:sp>
        <p:nvSpPr>
          <p:cNvPr id="3" name="Content Placeholder 2">
            <a:extLst>
              <a:ext uri="{FF2B5EF4-FFF2-40B4-BE49-F238E27FC236}">
                <a16:creationId xmlns:a16="http://schemas.microsoft.com/office/drawing/2014/main" id="{2DE32FE6-4FDF-0F48-9D31-6862BD427048}"/>
              </a:ext>
            </a:extLst>
          </p:cNvPr>
          <p:cNvSpPr>
            <a:spLocks noGrp="1"/>
          </p:cNvSpPr>
          <p:nvPr>
            <p:ph idx="1"/>
          </p:nvPr>
        </p:nvSpPr>
        <p:spPr>
          <a:xfrm>
            <a:off x="373063" y="1628800"/>
            <a:ext cx="8483597" cy="4896544"/>
          </a:xfrm>
        </p:spPr>
        <p:txBody>
          <a:bodyPr/>
          <a:lstStyle/>
          <a:p>
            <a:pPr>
              <a:spcAft>
                <a:spcPts val="1200"/>
              </a:spcAft>
            </a:pPr>
            <a:r>
              <a:rPr lang="en-US" b="1" dirty="0">
                <a:solidFill>
                  <a:srgbClr val="AE2573"/>
                </a:solidFill>
              </a:rPr>
              <a:t>We have written to </a:t>
            </a:r>
            <a:r>
              <a:rPr lang="en-US" sz="3200" b="1" dirty="0">
                <a:solidFill>
                  <a:srgbClr val="AE2573"/>
                </a:solidFill>
              </a:rPr>
              <a:t>NHS England and NHS Improvement </a:t>
            </a:r>
            <a:r>
              <a:rPr lang="en-US" b="1" dirty="0">
                <a:solidFill>
                  <a:srgbClr val="AE2573"/>
                </a:solidFill>
              </a:rPr>
              <a:t>to outline our concerns as we are required to do</a:t>
            </a:r>
          </a:p>
          <a:p>
            <a:pPr>
              <a:spcAft>
                <a:spcPts val="1200"/>
              </a:spcAft>
            </a:pPr>
            <a:r>
              <a:rPr lang="en-US" b="1" dirty="0">
                <a:solidFill>
                  <a:srgbClr val="3B0084"/>
                </a:solidFill>
              </a:rPr>
              <a:t>We have arranged a meeting with the </a:t>
            </a:r>
            <a:r>
              <a:rPr lang="en-US" sz="3200" b="1" dirty="0">
                <a:solidFill>
                  <a:srgbClr val="3B0084"/>
                </a:solidFill>
              </a:rPr>
              <a:t>Regional Finance Director </a:t>
            </a:r>
            <a:r>
              <a:rPr lang="en-US" b="1" dirty="0">
                <a:solidFill>
                  <a:srgbClr val="3B0084"/>
                </a:solidFill>
              </a:rPr>
              <a:t>to raise our concerns in person</a:t>
            </a:r>
            <a:endParaRPr lang="en-US" sz="3200" b="1" dirty="0">
              <a:solidFill>
                <a:srgbClr val="3B0084"/>
              </a:solidFill>
            </a:endParaRPr>
          </a:p>
          <a:p>
            <a:pPr>
              <a:spcAft>
                <a:spcPts val="1200"/>
              </a:spcAft>
            </a:pPr>
            <a:r>
              <a:rPr lang="en-US" b="1" dirty="0">
                <a:solidFill>
                  <a:srgbClr val="009639"/>
                </a:solidFill>
              </a:rPr>
              <a:t>We are continuing to provide </a:t>
            </a:r>
            <a:r>
              <a:rPr lang="en-US" sz="3200" b="1" dirty="0">
                <a:solidFill>
                  <a:srgbClr val="009639"/>
                </a:solidFill>
              </a:rPr>
              <a:t>high quality care </a:t>
            </a:r>
            <a:r>
              <a:rPr lang="en-US" b="1" dirty="0">
                <a:solidFill>
                  <a:srgbClr val="009639"/>
                </a:solidFill>
              </a:rPr>
              <a:t>for our patients</a:t>
            </a:r>
          </a:p>
          <a:p>
            <a:r>
              <a:rPr lang="en-US" b="1" dirty="0">
                <a:solidFill>
                  <a:srgbClr val="005EB8"/>
                </a:solidFill>
              </a:rPr>
              <a:t>We are continuing to </a:t>
            </a:r>
            <a:r>
              <a:rPr lang="en-US" sz="3200" b="1" dirty="0">
                <a:solidFill>
                  <a:srgbClr val="005EB8"/>
                </a:solidFill>
              </a:rPr>
              <a:t>authorise COVID expenditure </a:t>
            </a:r>
            <a:r>
              <a:rPr lang="en-US" b="1" dirty="0">
                <a:solidFill>
                  <a:srgbClr val="005EB8"/>
                </a:solidFill>
              </a:rPr>
              <a:t>and will continue to closely monitor this situation through the Finance and Performance Committee and the Board of Directors</a:t>
            </a:r>
            <a:endParaRPr lang="en-US" sz="3200" b="1" dirty="0">
              <a:solidFill>
                <a:srgbClr val="005EB8"/>
              </a:solidFill>
            </a:endParaRPr>
          </a:p>
        </p:txBody>
      </p:sp>
    </p:spTree>
    <p:extLst>
      <p:ext uri="{BB962C8B-B14F-4D97-AF65-F5344CB8AC3E}">
        <p14:creationId xmlns:p14="http://schemas.microsoft.com/office/powerpoint/2010/main" val="2407000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AA465-8EC5-DA43-BF08-D7E6C00DD712}"/>
              </a:ext>
            </a:extLst>
          </p:cNvPr>
          <p:cNvSpPr>
            <a:spLocks noGrp="1"/>
          </p:cNvSpPr>
          <p:nvPr>
            <p:ph type="title"/>
          </p:nvPr>
        </p:nvSpPr>
        <p:spPr/>
        <p:txBody>
          <a:bodyPr/>
          <a:lstStyle/>
          <a:p>
            <a:r>
              <a:rPr lang="en-GB" dirty="0"/>
              <a:t>Other updates</a:t>
            </a:r>
          </a:p>
        </p:txBody>
      </p:sp>
      <p:sp>
        <p:nvSpPr>
          <p:cNvPr id="3" name="Content Placeholder 2">
            <a:extLst>
              <a:ext uri="{FF2B5EF4-FFF2-40B4-BE49-F238E27FC236}">
                <a16:creationId xmlns:a16="http://schemas.microsoft.com/office/drawing/2014/main" id="{3F930057-DEE6-644E-B147-BAF27EBC1E12}"/>
              </a:ext>
            </a:extLst>
          </p:cNvPr>
          <p:cNvSpPr>
            <a:spLocks noGrp="1"/>
          </p:cNvSpPr>
          <p:nvPr>
            <p:ph idx="1"/>
          </p:nvPr>
        </p:nvSpPr>
        <p:spPr/>
        <p:txBody>
          <a:bodyPr/>
          <a:lstStyle/>
          <a:p>
            <a:pPr>
              <a:spcBef>
                <a:spcPts val="0"/>
              </a:spcBef>
              <a:spcAft>
                <a:spcPts val="3000"/>
              </a:spcAft>
            </a:pPr>
            <a:r>
              <a:rPr lang="en-GB" b="1" dirty="0">
                <a:solidFill>
                  <a:srgbClr val="AE2573"/>
                </a:solidFill>
              </a:rPr>
              <a:t>Nationally, </a:t>
            </a:r>
            <a:r>
              <a:rPr lang="en-GB" sz="3200" b="1" dirty="0">
                <a:solidFill>
                  <a:srgbClr val="AE2573"/>
                </a:solidFill>
              </a:rPr>
              <a:t>safe staff reporting </a:t>
            </a:r>
            <a:r>
              <a:rPr lang="en-GB" b="1" dirty="0">
                <a:solidFill>
                  <a:srgbClr val="AE2573"/>
                </a:solidFill>
              </a:rPr>
              <a:t>to board has been paused</a:t>
            </a:r>
          </a:p>
          <a:p>
            <a:pPr>
              <a:spcBef>
                <a:spcPts val="0"/>
              </a:spcBef>
              <a:spcAft>
                <a:spcPts val="3000"/>
              </a:spcAft>
            </a:pPr>
            <a:r>
              <a:rPr lang="en-GB" b="1" dirty="0">
                <a:solidFill>
                  <a:srgbClr val="3B0084"/>
                </a:solidFill>
              </a:rPr>
              <a:t>We have applied to DWP for 30 x 6-month </a:t>
            </a:r>
            <a:r>
              <a:rPr lang="en-GB" sz="3200" b="1" dirty="0">
                <a:solidFill>
                  <a:srgbClr val="3B0084"/>
                </a:solidFill>
              </a:rPr>
              <a:t>kick start placements </a:t>
            </a:r>
            <a:r>
              <a:rPr lang="en-GB" b="1" dirty="0">
                <a:solidFill>
                  <a:srgbClr val="3B0084"/>
                </a:solidFill>
              </a:rPr>
              <a:t>for those who are unemployed between ages of 16-24 year-olds to work in COVID support roles, e.g. vaccination programme, mask fit testing, ward support</a:t>
            </a:r>
          </a:p>
          <a:p>
            <a:pPr>
              <a:spcBef>
                <a:spcPts val="0"/>
              </a:spcBef>
              <a:spcAft>
                <a:spcPts val="3000"/>
              </a:spcAft>
            </a:pPr>
            <a:r>
              <a:rPr lang="en-GB" sz="3200" b="1" dirty="0">
                <a:solidFill>
                  <a:srgbClr val="009639"/>
                </a:solidFill>
              </a:rPr>
              <a:t>Temporary registers </a:t>
            </a:r>
            <a:r>
              <a:rPr lang="en-GB" b="1" dirty="0">
                <a:solidFill>
                  <a:srgbClr val="009639"/>
                </a:solidFill>
              </a:rPr>
              <a:t>have reopened for international recruits and domestic students in the last 12 weeks of their undergraduate nursing course </a:t>
            </a:r>
          </a:p>
          <a:p>
            <a:pPr>
              <a:spcBef>
                <a:spcPts val="0"/>
              </a:spcBef>
              <a:spcAft>
                <a:spcPts val="3000"/>
              </a:spcAft>
            </a:pPr>
            <a:r>
              <a:rPr lang="en-GB" b="1" dirty="0">
                <a:solidFill>
                  <a:srgbClr val="005EB8"/>
                </a:solidFill>
              </a:rPr>
              <a:t>We are working with partner organisations in a place-based way and we are well-connected with specialist long COVID clinical pathways</a:t>
            </a:r>
          </a:p>
        </p:txBody>
      </p:sp>
    </p:spTree>
    <p:extLst>
      <p:ext uri="{BB962C8B-B14F-4D97-AF65-F5344CB8AC3E}">
        <p14:creationId xmlns:p14="http://schemas.microsoft.com/office/powerpoint/2010/main" val="3252183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885E-3BC9-1547-A239-D2C446E10B80}"/>
              </a:ext>
            </a:extLst>
          </p:cNvPr>
          <p:cNvSpPr>
            <a:spLocks noGrp="1"/>
          </p:cNvSpPr>
          <p:nvPr>
            <p:ph type="title"/>
          </p:nvPr>
        </p:nvSpPr>
        <p:spPr/>
        <p:txBody>
          <a:bodyPr/>
          <a:lstStyle/>
          <a:p>
            <a:r>
              <a:rPr lang="en-GB" dirty="0"/>
              <a:t>Key messages</a:t>
            </a:r>
          </a:p>
        </p:txBody>
      </p:sp>
      <p:pic>
        <p:nvPicPr>
          <p:cNvPr id="5" name="Graphic 4" descr="Hospital">
            <a:extLst>
              <a:ext uri="{FF2B5EF4-FFF2-40B4-BE49-F238E27FC236}">
                <a16:creationId xmlns:a16="http://schemas.microsoft.com/office/drawing/2014/main" id="{2D7D837C-CDD7-BD4F-940E-89E21AE9A5F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1579" y="1521371"/>
            <a:ext cx="1673773" cy="1673773"/>
          </a:xfrm>
          <a:prstGeom prst="rect">
            <a:avLst/>
          </a:prstGeom>
        </p:spPr>
      </p:pic>
      <p:sp>
        <p:nvSpPr>
          <p:cNvPr id="6" name="TextBox 5">
            <a:extLst>
              <a:ext uri="{FF2B5EF4-FFF2-40B4-BE49-F238E27FC236}">
                <a16:creationId xmlns:a16="http://schemas.microsoft.com/office/drawing/2014/main" id="{15EE6028-DE52-064A-8B74-556A3570607E}"/>
              </a:ext>
            </a:extLst>
          </p:cNvPr>
          <p:cNvSpPr txBox="1"/>
          <p:nvPr/>
        </p:nvSpPr>
        <p:spPr>
          <a:xfrm>
            <a:off x="1028" y="3176715"/>
            <a:ext cx="2364212" cy="3539430"/>
          </a:xfrm>
          <a:prstGeom prst="rect">
            <a:avLst/>
          </a:prstGeom>
          <a:noFill/>
        </p:spPr>
        <p:txBody>
          <a:bodyPr wrap="square" rtlCol="0">
            <a:spAutoFit/>
          </a:bodyPr>
          <a:lstStyle/>
          <a:p>
            <a:pPr algn="ctr">
              <a:spcAft>
                <a:spcPts val="1200"/>
              </a:spcAft>
            </a:pPr>
            <a:r>
              <a:rPr lang="en-US" sz="2800" b="1" dirty="0">
                <a:solidFill>
                  <a:srgbClr val="AE2573"/>
                </a:solidFill>
                <a:latin typeface="Calibri" panose="020F0502020204030204" pitchFamily="34" charset="0"/>
                <a:cs typeface="Calibri" panose="020F0502020204030204" pitchFamily="34" charset="0"/>
              </a:rPr>
              <a:t>Our hospitals are busy but we have robust plans in place and we remain open for all who need us</a:t>
            </a:r>
          </a:p>
        </p:txBody>
      </p:sp>
      <p:pic>
        <p:nvPicPr>
          <p:cNvPr id="8" name="Graphic 7" descr="Internet">
            <a:extLst>
              <a:ext uri="{FF2B5EF4-FFF2-40B4-BE49-F238E27FC236}">
                <a16:creationId xmlns:a16="http://schemas.microsoft.com/office/drawing/2014/main" id="{42113C8D-9F62-4942-B8D3-1102F86C0AC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26505" y="1675088"/>
            <a:ext cx="1066799" cy="1066799"/>
          </a:xfrm>
          <a:prstGeom prst="rect">
            <a:avLst/>
          </a:prstGeom>
        </p:spPr>
      </p:pic>
      <p:pic>
        <p:nvPicPr>
          <p:cNvPr id="10" name="Graphic 9" descr="Smart Phone">
            <a:extLst>
              <a:ext uri="{FF2B5EF4-FFF2-40B4-BE49-F238E27FC236}">
                <a16:creationId xmlns:a16="http://schemas.microsoft.com/office/drawing/2014/main" id="{2AD0792B-73E3-9C44-A118-483DB612865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636577" y="2153483"/>
            <a:ext cx="914400" cy="914400"/>
          </a:xfrm>
          <a:prstGeom prst="rect">
            <a:avLst/>
          </a:prstGeom>
        </p:spPr>
      </p:pic>
      <p:sp>
        <p:nvSpPr>
          <p:cNvPr id="11" name="TextBox 10">
            <a:extLst>
              <a:ext uri="{FF2B5EF4-FFF2-40B4-BE49-F238E27FC236}">
                <a16:creationId xmlns:a16="http://schemas.microsoft.com/office/drawing/2014/main" id="{18CA4A54-EE06-C94F-90DD-28EF9EACF797}"/>
              </a:ext>
            </a:extLst>
          </p:cNvPr>
          <p:cNvSpPr txBox="1"/>
          <p:nvPr/>
        </p:nvSpPr>
        <p:spPr>
          <a:xfrm>
            <a:off x="2466226" y="3176715"/>
            <a:ext cx="2212414" cy="2246769"/>
          </a:xfrm>
          <a:prstGeom prst="rect">
            <a:avLst/>
          </a:prstGeom>
          <a:noFill/>
        </p:spPr>
        <p:txBody>
          <a:bodyPr wrap="square" rtlCol="0">
            <a:spAutoFit/>
          </a:bodyPr>
          <a:lstStyle/>
          <a:p>
            <a:pPr algn="ctr">
              <a:spcAft>
                <a:spcPts val="1200"/>
              </a:spcAft>
            </a:pPr>
            <a:r>
              <a:rPr lang="en-US" sz="2800" b="1" dirty="0">
                <a:solidFill>
                  <a:srgbClr val="3B0084"/>
                </a:solidFill>
                <a:latin typeface="Calibri" panose="020F0502020204030204" pitchFamily="34" charset="0"/>
                <a:cs typeface="Calibri" panose="020F0502020204030204" pitchFamily="34" charset="0"/>
              </a:rPr>
              <a:t>Advice is available from GPs, by dialing 111 or at 111.nhs.uk</a:t>
            </a:r>
          </a:p>
        </p:txBody>
      </p:sp>
      <p:sp>
        <p:nvSpPr>
          <p:cNvPr id="12" name="Rectangle 11">
            <a:extLst>
              <a:ext uri="{FF2B5EF4-FFF2-40B4-BE49-F238E27FC236}">
                <a16:creationId xmlns:a16="http://schemas.microsoft.com/office/drawing/2014/main" id="{B33345D8-E6B8-9C48-9753-AD74EEE080A5}"/>
              </a:ext>
            </a:extLst>
          </p:cNvPr>
          <p:cNvSpPr/>
          <p:nvPr/>
        </p:nvSpPr>
        <p:spPr>
          <a:xfrm>
            <a:off x="4921323" y="1685755"/>
            <a:ext cx="3925064" cy="687116"/>
          </a:xfrm>
          <a:prstGeom prst="rect">
            <a:avLst/>
          </a:prstGeom>
          <a:solidFill>
            <a:srgbClr val="AE25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latin typeface="Calibri" panose="020F0502020204030204" pitchFamily="34" charset="0"/>
                <a:cs typeface="Calibri" panose="020F0502020204030204" pitchFamily="34" charset="0"/>
              </a:rPr>
              <a:t>REMEMBER ‘WWL’:</a:t>
            </a:r>
          </a:p>
        </p:txBody>
      </p:sp>
      <p:sp>
        <p:nvSpPr>
          <p:cNvPr id="13" name="Rectangle 12">
            <a:extLst>
              <a:ext uri="{FF2B5EF4-FFF2-40B4-BE49-F238E27FC236}">
                <a16:creationId xmlns:a16="http://schemas.microsoft.com/office/drawing/2014/main" id="{088E65AE-E908-1D4A-BCD1-D14858945DAA}"/>
              </a:ext>
            </a:extLst>
          </p:cNvPr>
          <p:cNvSpPr/>
          <p:nvPr/>
        </p:nvSpPr>
        <p:spPr>
          <a:xfrm>
            <a:off x="4921321" y="2444941"/>
            <a:ext cx="3925064" cy="1250731"/>
          </a:xfrm>
          <a:prstGeom prst="rect">
            <a:avLst/>
          </a:prstGeom>
          <a:solidFill>
            <a:srgbClr val="3B00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a:extLst>
              <a:ext uri="{FF2B5EF4-FFF2-40B4-BE49-F238E27FC236}">
                <a16:creationId xmlns:a16="http://schemas.microsoft.com/office/drawing/2014/main" id="{C5977BA0-8620-CB41-A369-26E7A968EA53}"/>
              </a:ext>
            </a:extLst>
          </p:cNvPr>
          <p:cNvSpPr/>
          <p:nvPr/>
        </p:nvSpPr>
        <p:spPr>
          <a:xfrm>
            <a:off x="4921321" y="3764209"/>
            <a:ext cx="3925064" cy="1250731"/>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E4C11560-4CAE-2C48-975F-975F9229CE3E}"/>
              </a:ext>
            </a:extLst>
          </p:cNvPr>
          <p:cNvSpPr/>
          <p:nvPr/>
        </p:nvSpPr>
        <p:spPr>
          <a:xfrm>
            <a:off x="4921321" y="5083477"/>
            <a:ext cx="3925063" cy="1250731"/>
          </a:xfrm>
          <a:prstGeom prst="rect">
            <a:avLst/>
          </a:prstGeom>
          <a:solidFill>
            <a:srgbClr val="0096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Graphic 18" descr="Face with mask">
            <a:extLst>
              <a:ext uri="{FF2B5EF4-FFF2-40B4-BE49-F238E27FC236}">
                <a16:creationId xmlns:a16="http://schemas.microsoft.com/office/drawing/2014/main" id="{7A66606C-39D0-9F4F-A9D6-D3FD79594BB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93048" y="3988763"/>
            <a:ext cx="914400" cy="914400"/>
          </a:xfrm>
          <a:prstGeom prst="rect">
            <a:avLst/>
          </a:prstGeom>
        </p:spPr>
      </p:pic>
      <p:pic>
        <p:nvPicPr>
          <p:cNvPr id="21" name="Graphic 20" descr="Handwash">
            <a:extLst>
              <a:ext uri="{FF2B5EF4-FFF2-40B4-BE49-F238E27FC236}">
                <a16:creationId xmlns:a16="http://schemas.microsoft.com/office/drawing/2014/main" id="{1E2724EB-CD2A-9244-99BA-3E873EAB3DC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998347" y="2594401"/>
            <a:ext cx="914400" cy="914400"/>
          </a:xfrm>
          <a:prstGeom prst="rect">
            <a:avLst/>
          </a:prstGeom>
        </p:spPr>
      </p:pic>
      <p:pic>
        <p:nvPicPr>
          <p:cNvPr id="23" name="Graphic 22" descr="Social distancing">
            <a:extLst>
              <a:ext uri="{FF2B5EF4-FFF2-40B4-BE49-F238E27FC236}">
                <a16:creationId xmlns:a16="http://schemas.microsoft.com/office/drawing/2014/main" id="{ADE8C256-A560-8040-A74E-B1D884421FC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017248" y="5269903"/>
            <a:ext cx="914400" cy="914400"/>
          </a:xfrm>
          <a:prstGeom prst="rect">
            <a:avLst/>
          </a:prstGeom>
        </p:spPr>
      </p:pic>
      <p:grpSp>
        <p:nvGrpSpPr>
          <p:cNvPr id="27" name="Group 26">
            <a:extLst>
              <a:ext uri="{FF2B5EF4-FFF2-40B4-BE49-F238E27FC236}">
                <a16:creationId xmlns:a16="http://schemas.microsoft.com/office/drawing/2014/main" id="{88070727-B475-3F4E-B3A1-6AAB84D894D9}"/>
              </a:ext>
            </a:extLst>
          </p:cNvPr>
          <p:cNvGrpSpPr/>
          <p:nvPr/>
        </p:nvGrpSpPr>
        <p:grpSpPr>
          <a:xfrm>
            <a:off x="5958961" y="2636101"/>
            <a:ext cx="2206440" cy="830997"/>
            <a:chOff x="6400746" y="2564183"/>
            <a:chExt cx="2206440" cy="830997"/>
          </a:xfrm>
        </p:grpSpPr>
        <p:sp>
          <p:nvSpPr>
            <p:cNvPr id="24" name="TextBox 23">
              <a:extLst>
                <a:ext uri="{FF2B5EF4-FFF2-40B4-BE49-F238E27FC236}">
                  <a16:creationId xmlns:a16="http://schemas.microsoft.com/office/drawing/2014/main" id="{6C01460C-16DD-4548-9D96-2BC35CEF5CF2}"/>
                </a:ext>
              </a:extLst>
            </p:cNvPr>
            <p:cNvSpPr txBox="1"/>
            <p:nvPr/>
          </p:nvSpPr>
          <p:spPr>
            <a:xfrm>
              <a:off x="6400746" y="2564183"/>
              <a:ext cx="742511" cy="830997"/>
            </a:xfrm>
            <a:prstGeom prst="rect">
              <a:avLst/>
            </a:prstGeom>
            <a:noFill/>
          </p:spPr>
          <p:txBody>
            <a:bodyPr wrap="none" rtlCol="0">
              <a:spAutoFit/>
            </a:bodyPr>
            <a:lstStyle/>
            <a:p>
              <a:r>
                <a:rPr lang="en-GB" sz="4800" b="1" dirty="0">
                  <a:solidFill>
                    <a:schemeClr val="bg1"/>
                  </a:solidFill>
                  <a:latin typeface="Calibri" panose="020F0502020204030204" pitchFamily="34" charset="0"/>
                  <a:cs typeface="Calibri" panose="020F0502020204030204" pitchFamily="34" charset="0"/>
                </a:rPr>
                <a:t>W</a:t>
              </a:r>
            </a:p>
          </p:txBody>
        </p:sp>
        <p:sp>
          <p:nvSpPr>
            <p:cNvPr id="25" name="TextBox 24">
              <a:extLst>
                <a:ext uri="{FF2B5EF4-FFF2-40B4-BE49-F238E27FC236}">
                  <a16:creationId xmlns:a16="http://schemas.microsoft.com/office/drawing/2014/main" id="{1D58A2B7-5EB0-9D44-A40D-46D36A648E61}"/>
                </a:ext>
              </a:extLst>
            </p:cNvPr>
            <p:cNvSpPr txBox="1"/>
            <p:nvPr/>
          </p:nvSpPr>
          <p:spPr>
            <a:xfrm>
              <a:off x="6958978" y="2806109"/>
              <a:ext cx="1648208" cy="523220"/>
            </a:xfrm>
            <a:prstGeom prst="rect">
              <a:avLst/>
            </a:prstGeom>
            <a:noFill/>
          </p:spPr>
          <p:txBody>
            <a:bodyPr wrap="none" rtlCol="0">
              <a:spAutoFit/>
            </a:bodyPr>
            <a:lstStyle/>
            <a:p>
              <a:r>
                <a:rPr lang="en-GB" sz="2800" dirty="0">
                  <a:solidFill>
                    <a:schemeClr val="bg1"/>
                  </a:solidFill>
                  <a:latin typeface="Calibri Light" panose="020F0302020204030204" pitchFamily="34" charset="0"/>
                  <a:cs typeface="Calibri Light" panose="020F0302020204030204" pitchFamily="34" charset="0"/>
                </a:rPr>
                <a:t>ash hands</a:t>
              </a:r>
            </a:p>
          </p:txBody>
        </p:sp>
      </p:grpSp>
      <p:grpSp>
        <p:nvGrpSpPr>
          <p:cNvPr id="30" name="Group 29">
            <a:extLst>
              <a:ext uri="{FF2B5EF4-FFF2-40B4-BE49-F238E27FC236}">
                <a16:creationId xmlns:a16="http://schemas.microsoft.com/office/drawing/2014/main" id="{528F484C-D76B-304F-BBE0-2C819878B7AF}"/>
              </a:ext>
            </a:extLst>
          </p:cNvPr>
          <p:cNvGrpSpPr/>
          <p:nvPr/>
        </p:nvGrpSpPr>
        <p:grpSpPr>
          <a:xfrm>
            <a:off x="5979509" y="4014345"/>
            <a:ext cx="2306275" cy="830997"/>
            <a:chOff x="6400746" y="2564183"/>
            <a:chExt cx="2306275" cy="830997"/>
          </a:xfrm>
        </p:grpSpPr>
        <p:sp>
          <p:nvSpPr>
            <p:cNvPr id="31" name="TextBox 30">
              <a:extLst>
                <a:ext uri="{FF2B5EF4-FFF2-40B4-BE49-F238E27FC236}">
                  <a16:creationId xmlns:a16="http://schemas.microsoft.com/office/drawing/2014/main" id="{4B32BE4A-CDF9-D64B-B7F3-7BA4436BB4CF}"/>
                </a:ext>
              </a:extLst>
            </p:cNvPr>
            <p:cNvSpPr txBox="1"/>
            <p:nvPr/>
          </p:nvSpPr>
          <p:spPr>
            <a:xfrm>
              <a:off x="6400746" y="2564183"/>
              <a:ext cx="742511" cy="830997"/>
            </a:xfrm>
            <a:prstGeom prst="rect">
              <a:avLst/>
            </a:prstGeom>
            <a:noFill/>
          </p:spPr>
          <p:txBody>
            <a:bodyPr wrap="none" rtlCol="0">
              <a:spAutoFit/>
            </a:bodyPr>
            <a:lstStyle/>
            <a:p>
              <a:r>
                <a:rPr lang="en-GB" sz="4800" b="1" dirty="0">
                  <a:solidFill>
                    <a:schemeClr val="bg1"/>
                  </a:solidFill>
                  <a:latin typeface="Calibri" panose="020F0502020204030204" pitchFamily="34" charset="0"/>
                  <a:cs typeface="Calibri" panose="020F0502020204030204" pitchFamily="34" charset="0"/>
                </a:rPr>
                <a:t>W</a:t>
              </a:r>
            </a:p>
          </p:txBody>
        </p:sp>
        <p:sp>
          <p:nvSpPr>
            <p:cNvPr id="32" name="TextBox 31">
              <a:extLst>
                <a:ext uri="{FF2B5EF4-FFF2-40B4-BE49-F238E27FC236}">
                  <a16:creationId xmlns:a16="http://schemas.microsoft.com/office/drawing/2014/main" id="{306F08E0-B6E6-0A4B-9E5F-58D250D1FD06}"/>
                </a:ext>
              </a:extLst>
            </p:cNvPr>
            <p:cNvSpPr txBox="1"/>
            <p:nvPr/>
          </p:nvSpPr>
          <p:spPr>
            <a:xfrm>
              <a:off x="6958978" y="2806109"/>
              <a:ext cx="1748043" cy="523220"/>
            </a:xfrm>
            <a:prstGeom prst="rect">
              <a:avLst/>
            </a:prstGeom>
            <a:noFill/>
          </p:spPr>
          <p:txBody>
            <a:bodyPr wrap="none" rtlCol="0">
              <a:spAutoFit/>
            </a:bodyPr>
            <a:lstStyle/>
            <a:p>
              <a:r>
                <a:rPr lang="en-GB" sz="2800" dirty="0">
                  <a:solidFill>
                    <a:schemeClr val="bg1"/>
                  </a:solidFill>
                  <a:latin typeface="Calibri Light" panose="020F0302020204030204" pitchFamily="34" charset="0"/>
                  <a:cs typeface="Calibri Light" panose="020F0302020204030204" pitchFamily="34" charset="0"/>
                </a:rPr>
                <a:t>ear a mask</a:t>
              </a:r>
            </a:p>
          </p:txBody>
        </p:sp>
      </p:grpSp>
      <p:sp>
        <p:nvSpPr>
          <p:cNvPr id="34" name="TextBox 33">
            <a:extLst>
              <a:ext uri="{FF2B5EF4-FFF2-40B4-BE49-F238E27FC236}">
                <a16:creationId xmlns:a16="http://schemas.microsoft.com/office/drawing/2014/main" id="{54D99430-C0A1-264C-AEF4-A66A00864A47}"/>
              </a:ext>
            </a:extLst>
          </p:cNvPr>
          <p:cNvSpPr txBox="1"/>
          <p:nvPr/>
        </p:nvSpPr>
        <p:spPr>
          <a:xfrm>
            <a:off x="6133620" y="5311605"/>
            <a:ext cx="444352" cy="830997"/>
          </a:xfrm>
          <a:prstGeom prst="rect">
            <a:avLst/>
          </a:prstGeom>
          <a:noFill/>
        </p:spPr>
        <p:txBody>
          <a:bodyPr wrap="none" rtlCol="0">
            <a:spAutoFit/>
          </a:bodyPr>
          <a:lstStyle/>
          <a:p>
            <a:r>
              <a:rPr lang="en-GB" sz="4800" b="1" dirty="0">
                <a:solidFill>
                  <a:schemeClr val="bg1"/>
                </a:solidFill>
                <a:latin typeface="Calibri" panose="020F0502020204030204" pitchFamily="34" charset="0"/>
                <a:cs typeface="Calibri" panose="020F0502020204030204" pitchFamily="34" charset="0"/>
              </a:rPr>
              <a:t>L</a:t>
            </a:r>
          </a:p>
        </p:txBody>
      </p:sp>
      <p:sp>
        <p:nvSpPr>
          <p:cNvPr id="35" name="TextBox 34">
            <a:extLst>
              <a:ext uri="{FF2B5EF4-FFF2-40B4-BE49-F238E27FC236}">
                <a16:creationId xmlns:a16="http://schemas.microsoft.com/office/drawing/2014/main" id="{4AC07A7A-AA30-B94F-8EEF-54050E6520D4}"/>
              </a:ext>
            </a:extLst>
          </p:cNvPr>
          <p:cNvSpPr txBox="1"/>
          <p:nvPr/>
        </p:nvSpPr>
        <p:spPr>
          <a:xfrm>
            <a:off x="6435002" y="5553531"/>
            <a:ext cx="2414187" cy="523220"/>
          </a:xfrm>
          <a:prstGeom prst="rect">
            <a:avLst/>
          </a:prstGeom>
          <a:noFill/>
        </p:spPr>
        <p:txBody>
          <a:bodyPr wrap="none" rtlCol="0">
            <a:spAutoFit/>
          </a:bodyPr>
          <a:lstStyle/>
          <a:p>
            <a:r>
              <a:rPr lang="en-GB" sz="2800" dirty="0">
                <a:solidFill>
                  <a:schemeClr val="bg1"/>
                </a:solidFill>
                <a:latin typeface="Calibri Light" panose="020F0302020204030204" pitchFamily="34" charset="0"/>
                <a:cs typeface="Calibri Light" panose="020F0302020204030204" pitchFamily="34" charset="0"/>
              </a:rPr>
              <a:t>eave a distance</a:t>
            </a:r>
          </a:p>
        </p:txBody>
      </p:sp>
    </p:spTree>
    <p:extLst>
      <p:ext uri="{BB962C8B-B14F-4D97-AF65-F5344CB8AC3E}">
        <p14:creationId xmlns:p14="http://schemas.microsoft.com/office/powerpoint/2010/main" val="2380046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8A966D3-A812-9A4E-BED7-2E290A06525D}"/>
              </a:ext>
            </a:extLst>
          </p:cNvPr>
          <p:cNvSpPr txBox="1"/>
          <p:nvPr/>
        </p:nvSpPr>
        <p:spPr>
          <a:xfrm>
            <a:off x="173620" y="104172"/>
            <a:ext cx="8750461" cy="1365813"/>
          </a:xfrm>
          <a:prstGeom prst="rect">
            <a:avLst/>
          </a:prstGeom>
          <a:solidFill>
            <a:schemeClr val="bg1"/>
          </a:solidFill>
        </p:spPr>
        <p:txBody>
          <a:bodyPr wrap="square" rtlCol="0">
            <a:spAutoFit/>
          </a:bodyPr>
          <a:lstStyle/>
          <a:p>
            <a:endParaRPr lang="en-US" dirty="0"/>
          </a:p>
        </p:txBody>
      </p:sp>
      <p:pic>
        <p:nvPicPr>
          <p:cNvPr id="5" name="Graphic 4" descr="Questions">
            <a:extLst>
              <a:ext uri="{FF2B5EF4-FFF2-40B4-BE49-F238E27FC236}">
                <a16:creationId xmlns:a16="http://schemas.microsoft.com/office/drawing/2014/main" id="{B921E461-2CE8-9D44-9473-9D08675E35E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22608" y="1331093"/>
            <a:ext cx="3049929" cy="3049929"/>
          </a:xfrm>
          <a:prstGeom prst="rect">
            <a:avLst/>
          </a:prstGeom>
        </p:spPr>
      </p:pic>
      <p:sp>
        <p:nvSpPr>
          <p:cNvPr id="7" name="TextBox 6">
            <a:extLst>
              <a:ext uri="{FF2B5EF4-FFF2-40B4-BE49-F238E27FC236}">
                <a16:creationId xmlns:a16="http://schemas.microsoft.com/office/drawing/2014/main" id="{522EE304-883C-7A4E-BDC1-4DB42AC68F4A}"/>
              </a:ext>
            </a:extLst>
          </p:cNvPr>
          <p:cNvSpPr txBox="1"/>
          <p:nvPr/>
        </p:nvSpPr>
        <p:spPr>
          <a:xfrm>
            <a:off x="3213006" y="4502555"/>
            <a:ext cx="2775888" cy="584775"/>
          </a:xfrm>
          <a:prstGeom prst="rect">
            <a:avLst/>
          </a:prstGeom>
          <a:noFill/>
        </p:spPr>
        <p:txBody>
          <a:bodyPr wrap="none" rtlCol="0">
            <a:spAutoFit/>
          </a:bodyPr>
          <a:lstStyle/>
          <a:p>
            <a:r>
              <a:rPr lang="en-US" sz="3200" b="1" dirty="0">
                <a:solidFill>
                  <a:srgbClr val="AE2573"/>
                </a:solidFill>
                <a:latin typeface="Calibri" panose="020F0502020204030204" pitchFamily="34" charset="0"/>
                <a:cs typeface="Calibri" panose="020F0502020204030204" pitchFamily="34" charset="0"/>
              </a:rPr>
              <a:t>Any questions?</a:t>
            </a:r>
          </a:p>
        </p:txBody>
      </p:sp>
    </p:spTree>
    <p:extLst>
      <p:ext uri="{BB962C8B-B14F-4D97-AF65-F5344CB8AC3E}">
        <p14:creationId xmlns:p14="http://schemas.microsoft.com/office/powerpoint/2010/main" val="3883440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DEDBD-5B77-3742-BA48-91181EE3679A}"/>
              </a:ext>
            </a:extLst>
          </p:cNvPr>
          <p:cNvSpPr>
            <a:spLocks noGrp="1"/>
          </p:cNvSpPr>
          <p:nvPr>
            <p:ph type="title"/>
          </p:nvPr>
        </p:nvSpPr>
        <p:spPr>
          <a:xfrm>
            <a:off x="287335" y="255639"/>
            <a:ext cx="8569325" cy="1081547"/>
          </a:xfrm>
        </p:spPr>
        <p:txBody>
          <a:bodyPr/>
          <a:lstStyle/>
          <a:p>
            <a:r>
              <a:rPr lang="en-US" dirty="0"/>
              <a:t>Current situation</a:t>
            </a:r>
          </a:p>
        </p:txBody>
      </p:sp>
      <p:pic>
        <p:nvPicPr>
          <p:cNvPr id="6" name="Graphic 5" descr="Covid-19">
            <a:extLst>
              <a:ext uri="{FF2B5EF4-FFF2-40B4-BE49-F238E27FC236}">
                <a16:creationId xmlns:a16="http://schemas.microsoft.com/office/drawing/2014/main" id="{5BAE9459-411B-DC49-9086-FC61900BC26E}"/>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38661" y="1711411"/>
            <a:ext cx="1779374" cy="1779374"/>
          </a:xfrm>
          <a:prstGeom prst="rect">
            <a:avLst/>
          </a:prstGeom>
        </p:spPr>
      </p:pic>
      <p:pic>
        <p:nvPicPr>
          <p:cNvPr id="8" name="Graphic 7" descr="Inpatient">
            <a:extLst>
              <a:ext uri="{FF2B5EF4-FFF2-40B4-BE49-F238E27FC236}">
                <a16:creationId xmlns:a16="http://schemas.microsoft.com/office/drawing/2014/main" id="{87AFDE7A-BE8D-9548-8702-D221B5F3AE09}"/>
              </a:ext>
            </a:extLst>
          </p:cNvPr>
          <p:cNvPicPr>
            <a:picLocks noChangeAspect="1"/>
          </p:cNvPicPr>
          <p:nvPr/>
        </p:nvPicPr>
        <p:blipFill>
          <a:blip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2889415" y="1736124"/>
            <a:ext cx="1606378" cy="1606378"/>
          </a:xfrm>
          <a:prstGeom prst="rect">
            <a:avLst/>
          </a:prstGeom>
        </p:spPr>
      </p:pic>
      <p:pic>
        <p:nvPicPr>
          <p:cNvPr id="12" name="Graphic 11" descr="User">
            <a:extLst>
              <a:ext uri="{FF2B5EF4-FFF2-40B4-BE49-F238E27FC236}">
                <a16:creationId xmlns:a16="http://schemas.microsoft.com/office/drawing/2014/main" id="{33CCA344-0346-474D-9D9F-F4C60EE44570}"/>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173631" y="1916840"/>
            <a:ext cx="1368516" cy="1368516"/>
          </a:xfrm>
          <a:prstGeom prst="rect">
            <a:avLst/>
          </a:prstGeom>
        </p:spPr>
      </p:pic>
      <p:sp>
        <p:nvSpPr>
          <p:cNvPr id="13" name="TextBox 12">
            <a:extLst>
              <a:ext uri="{FF2B5EF4-FFF2-40B4-BE49-F238E27FC236}">
                <a16:creationId xmlns:a16="http://schemas.microsoft.com/office/drawing/2014/main" id="{DC528EC0-1E0C-154F-9637-C75BA2103218}"/>
              </a:ext>
            </a:extLst>
          </p:cNvPr>
          <p:cNvSpPr txBox="1"/>
          <p:nvPr/>
        </p:nvSpPr>
        <p:spPr>
          <a:xfrm>
            <a:off x="135921" y="3741440"/>
            <a:ext cx="2384854" cy="2354491"/>
          </a:xfrm>
          <a:prstGeom prst="rect">
            <a:avLst/>
          </a:prstGeom>
          <a:noFill/>
        </p:spPr>
        <p:txBody>
          <a:bodyPr wrap="square" rtlCol="0">
            <a:spAutoFit/>
          </a:bodyPr>
          <a:lstStyle/>
          <a:p>
            <a:pPr algn="ctr">
              <a:spcAft>
                <a:spcPts val="600"/>
              </a:spcAft>
            </a:pPr>
            <a:r>
              <a:rPr lang="en-US" sz="3200" b="1" dirty="0">
                <a:solidFill>
                  <a:srgbClr val="AE2573"/>
                </a:solidFill>
                <a:latin typeface="Calibri" panose="020F0502020204030204" pitchFamily="34" charset="0"/>
                <a:cs typeface="Calibri" panose="020F0502020204030204" pitchFamily="34" charset="0"/>
              </a:rPr>
              <a:t>384 </a:t>
            </a:r>
          </a:p>
          <a:p>
            <a:pPr algn="ctr">
              <a:spcAft>
                <a:spcPts val="1200"/>
              </a:spcAft>
            </a:pPr>
            <a:r>
              <a:rPr lang="en-US" sz="2000" b="1" dirty="0">
                <a:solidFill>
                  <a:srgbClr val="AE2573"/>
                </a:solidFill>
                <a:latin typeface="Calibri" panose="020F0502020204030204" pitchFamily="34" charset="0"/>
                <a:cs typeface="Calibri" panose="020F0502020204030204" pitchFamily="34" charset="0"/>
              </a:rPr>
              <a:t>cases per 100,000 population in Wigan, 6-12 Jan 2021</a:t>
            </a:r>
            <a:endParaRPr lang="en-US" b="1" dirty="0">
              <a:solidFill>
                <a:srgbClr val="AE2573"/>
              </a:solidFill>
              <a:latin typeface="Calibri" panose="020F0502020204030204" pitchFamily="34" charset="0"/>
              <a:cs typeface="Calibri" panose="020F0502020204030204" pitchFamily="34" charset="0"/>
            </a:endParaRPr>
          </a:p>
          <a:p>
            <a:pPr algn="ctr"/>
            <a:r>
              <a:rPr lang="en-US" sz="2000" b="1" dirty="0">
                <a:solidFill>
                  <a:srgbClr val="AE2573"/>
                </a:solidFill>
                <a:latin typeface="Calibri" panose="020F0502020204030204" pitchFamily="34" charset="0"/>
                <a:cs typeface="Calibri" panose="020F0502020204030204" pitchFamily="34" charset="0"/>
              </a:rPr>
              <a:t>3rd highest in Greater Manchester</a:t>
            </a:r>
          </a:p>
        </p:txBody>
      </p:sp>
      <p:sp>
        <p:nvSpPr>
          <p:cNvPr id="14" name="TextBox 13">
            <a:extLst>
              <a:ext uri="{FF2B5EF4-FFF2-40B4-BE49-F238E27FC236}">
                <a16:creationId xmlns:a16="http://schemas.microsoft.com/office/drawing/2014/main" id="{D0E07C97-5F27-F840-A0C0-E83504308876}"/>
              </a:ext>
            </a:extLst>
          </p:cNvPr>
          <p:cNvSpPr txBox="1"/>
          <p:nvPr/>
        </p:nvSpPr>
        <p:spPr>
          <a:xfrm>
            <a:off x="2609635" y="3741440"/>
            <a:ext cx="2275395" cy="2200602"/>
          </a:xfrm>
          <a:prstGeom prst="rect">
            <a:avLst/>
          </a:prstGeom>
          <a:noFill/>
        </p:spPr>
        <p:txBody>
          <a:bodyPr wrap="square" rtlCol="0">
            <a:spAutoFit/>
          </a:bodyPr>
          <a:lstStyle/>
          <a:p>
            <a:pPr algn="ctr">
              <a:spcAft>
                <a:spcPts val="600"/>
              </a:spcAft>
            </a:pPr>
            <a:r>
              <a:rPr lang="en-US" sz="3200" b="1" dirty="0">
                <a:solidFill>
                  <a:srgbClr val="3B0084"/>
                </a:solidFill>
                <a:latin typeface="Calibri" panose="020F0502020204030204" pitchFamily="34" charset="0"/>
                <a:cs typeface="Calibri" panose="020F0502020204030204" pitchFamily="34" charset="0"/>
              </a:rPr>
              <a:t>Challenged</a:t>
            </a:r>
          </a:p>
          <a:p>
            <a:pPr algn="ctr">
              <a:spcAft>
                <a:spcPts val="1200"/>
              </a:spcAft>
            </a:pPr>
            <a:r>
              <a:rPr lang="en-US" sz="2000" b="1" dirty="0">
                <a:solidFill>
                  <a:srgbClr val="3B0084"/>
                </a:solidFill>
                <a:latin typeface="Calibri" panose="020F0502020204030204" pitchFamily="34" charset="0"/>
                <a:cs typeface="Calibri" panose="020F0502020204030204" pitchFamily="34" charset="0"/>
              </a:rPr>
              <a:t>bed/staffing position, both critical care as well as general and acute beds</a:t>
            </a:r>
            <a:endParaRPr lang="en-US" dirty="0">
              <a:solidFill>
                <a:srgbClr val="3B0084"/>
              </a:solidFill>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999B239E-0797-6A41-8467-2612067723E6}"/>
              </a:ext>
            </a:extLst>
          </p:cNvPr>
          <p:cNvSpPr txBox="1"/>
          <p:nvPr/>
        </p:nvSpPr>
        <p:spPr>
          <a:xfrm>
            <a:off x="4828602" y="3741440"/>
            <a:ext cx="2058574" cy="1508105"/>
          </a:xfrm>
          <a:prstGeom prst="rect">
            <a:avLst/>
          </a:prstGeom>
          <a:noFill/>
        </p:spPr>
        <p:txBody>
          <a:bodyPr wrap="square" rtlCol="0">
            <a:spAutoFit/>
          </a:bodyPr>
          <a:lstStyle/>
          <a:p>
            <a:pPr algn="ctr">
              <a:spcAft>
                <a:spcPts val="0"/>
              </a:spcAft>
            </a:pPr>
            <a:r>
              <a:rPr lang="en-US" sz="3200" b="1" dirty="0">
                <a:solidFill>
                  <a:srgbClr val="005EB8"/>
                </a:solidFill>
                <a:latin typeface="Calibri" panose="020F0502020204030204" pitchFamily="34" charset="0"/>
                <a:cs typeface="Calibri" panose="020F0502020204030204" pitchFamily="34" charset="0"/>
              </a:rPr>
              <a:t>547</a:t>
            </a:r>
            <a:br>
              <a:rPr lang="en-US" sz="3200" b="1" dirty="0">
                <a:solidFill>
                  <a:srgbClr val="005EB8"/>
                </a:solidFill>
                <a:latin typeface="Calibri" panose="020F0502020204030204" pitchFamily="34" charset="0"/>
                <a:cs typeface="Calibri" panose="020F0502020204030204" pitchFamily="34" charset="0"/>
              </a:rPr>
            </a:br>
            <a:r>
              <a:rPr lang="en-US" sz="2000" b="1" dirty="0">
                <a:solidFill>
                  <a:srgbClr val="005EB8"/>
                </a:solidFill>
                <a:latin typeface="Calibri" panose="020F0502020204030204" pitchFamily="34" charset="0"/>
                <a:cs typeface="Calibri" panose="020F0502020204030204" pitchFamily="34" charset="0"/>
              </a:rPr>
              <a:t>unplanned staff absences (8% of total workforce)</a:t>
            </a:r>
          </a:p>
        </p:txBody>
      </p:sp>
      <p:sp>
        <p:nvSpPr>
          <p:cNvPr id="16" name="TextBox 15">
            <a:extLst>
              <a:ext uri="{FF2B5EF4-FFF2-40B4-BE49-F238E27FC236}">
                <a16:creationId xmlns:a16="http://schemas.microsoft.com/office/drawing/2014/main" id="{50115272-E7E5-3346-9A3F-56A6FFCD3998}"/>
              </a:ext>
            </a:extLst>
          </p:cNvPr>
          <p:cNvSpPr txBox="1"/>
          <p:nvPr/>
        </p:nvSpPr>
        <p:spPr>
          <a:xfrm>
            <a:off x="6810803" y="3741440"/>
            <a:ext cx="2232110" cy="2739211"/>
          </a:xfrm>
          <a:prstGeom prst="rect">
            <a:avLst/>
          </a:prstGeom>
          <a:noFill/>
        </p:spPr>
        <p:txBody>
          <a:bodyPr wrap="square" rtlCol="0">
            <a:spAutoFit/>
          </a:bodyPr>
          <a:lstStyle/>
          <a:p>
            <a:pPr algn="ctr">
              <a:spcAft>
                <a:spcPts val="600"/>
              </a:spcAft>
            </a:pPr>
            <a:r>
              <a:rPr lang="en-US" sz="3200" b="1" dirty="0">
                <a:solidFill>
                  <a:srgbClr val="009639"/>
                </a:solidFill>
                <a:latin typeface="Calibri" panose="020F0502020204030204" pitchFamily="34" charset="0"/>
                <a:cs typeface="Calibri" panose="020F0502020204030204" pitchFamily="34" charset="0"/>
              </a:rPr>
              <a:t>100 </a:t>
            </a:r>
            <a:br>
              <a:rPr lang="en-US" sz="3200" b="1" dirty="0">
                <a:solidFill>
                  <a:srgbClr val="009639"/>
                </a:solidFill>
                <a:latin typeface="Calibri" panose="020F0502020204030204" pitchFamily="34" charset="0"/>
                <a:cs typeface="Calibri" panose="020F0502020204030204" pitchFamily="34" charset="0"/>
              </a:rPr>
            </a:br>
            <a:r>
              <a:rPr lang="en-US" sz="2000" b="1" dirty="0">
                <a:solidFill>
                  <a:srgbClr val="009639"/>
                </a:solidFill>
                <a:latin typeface="Calibri" panose="020F0502020204030204" pitchFamily="34" charset="0"/>
                <a:cs typeface="Calibri" panose="020F0502020204030204" pitchFamily="34" charset="0"/>
              </a:rPr>
              <a:t>more nurses in work compared with November 2020 due to reduced numbers of unplanned absences</a:t>
            </a:r>
            <a:endParaRPr lang="en-US" dirty="0">
              <a:solidFill>
                <a:srgbClr val="009639"/>
              </a:solidFill>
              <a:latin typeface="Calibri" panose="020F0502020204030204" pitchFamily="34" charset="0"/>
              <a:cs typeface="Calibri" panose="020F0502020204030204" pitchFamily="34" charset="0"/>
            </a:endParaRPr>
          </a:p>
        </p:txBody>
      </p:sp>
      <p:pic>
        <p:nvPicPr>
          <p:cNvPr id="5" name="Graphic 4" descr="First aid kit outline">
            <a:extLst>
              <a:ext uri="{FF2B5EF4-FFF2-40B4-BE49-F238E27FC236}">
                <a16:creationId xmlns:a16="http://schemas.microsoft.com/office/drawing/2014/main" id="{D882DEDF-C878-184C-A9F0-7BC91C64A32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233358" y="1955501"/>
            <a:ext cx="1387001" cy="1387001"/>
          </a:xfrm>
          <a:prstGeom prst="rect">
            <a:avLst/>
          </a:prstGeom>
        </p:spPr>
      </p:pic>
    </p:spTree>
    <p:extLst>
      <p:ext uri="{BB962C8B-B14F-4D97-AF65-F5344CB8AC3E}">
        <p14:creationId xmlns:p14="http://schemas.microsoft.com/office/powerpoint/2010/main" val="2330287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58E01-1281-2046-BCA2-7058FB870A10}"/>
              </a:ext>
            </a:extLst>
          </p:cNvPr>
          <p:cNvSpPr>
            <a:spLocks noGrp="1"/>
          </p:cNvSpPr>
          <p:nvPr>
            <p:ph type="title"/>
          </p:nvPr>
        </p:nvSpPr>
        <p:spPr/>
        <p:txBody>
          <a:bodyPr/>
          <a:lstStyle/>
          <a:p>
            <a:r>
              <a:rPr lang="en-US" dirty="0"/>
              <a:t>So what does this mean?</a:t>
            </a:r>
          </a:p>
        </p:txBody>
      </p:sp>
      <p:sp>
        <p:nvSpPr>
          <p:cNvPr id="7" name="TextBox 6">
            <a:extLst>
              <a:ext uri="{FF2B5EF4-FFF2-40B4-BE49-F238E27FC236}">
                <a16:creationId xmlns:a16="http://schemas.microsoft.com/office/drawing/2014/main" id="{B79AB2FF-B304-7B43-9579-E65EA666A962}"/>
              </a:ext>
            </a:extLst>
          </p:cNvPr>
          <p:cNvSpPr txBox="1"/>
          <p:nvPr/>
        </p:nvSpPr>
        <p:spPr>
          <a:xfrm>
            <a:off x="107271" y="3419559"/>
            <a:ext cx="2223664" cy="2246769"/>
          </a:xfrm>
          <a:prstGeom prst="rect">
            <a:avLst/>
          </a:prstGeom>
          <a:noFill/>
        </p:spPr>
        <p:txBody>
          <a:bodyPr wrap="square" rtlCol="0">
            <a:spAutoFit/>
          </a:bodyPr>
          <a:lstStyle/>
          <a:p>
            <a:pPr algn="ctr">
              <a:spcAft>
                <a:spcPts val="1200"/>
              </a:spcAft>
            </a:pPr>
            <a:r>
              <a:rPr lang="en-US" sz="2800" b="1" dirty="0">
                <a:solidFill>
                  <a:srgbClr val="AE2573"/>
                </a:solidFill>
                <a:latin typeface="Calibri" panose="020F0502020204030204" pitchFamily="34" charset="0"/>
                <a:cs typeface="Calibri" panose="020F0502020204030204" pitchFamily="34" charset="0"/>
              </a:rPr>
              <a:t>Currently tracking above the worst-case scenario</a:t>
            </a:r>
          </a:p>
        </p:txBody>
      </p:sp>
      <p:sp>
        <p:nvSpPr>
          <p:cNvPr id="12" name="TextBox 11">
            <a:extLst>
              <a:ext uri="{FF2B5EF4-FFF2-40B4-BE49-F238E27FC236}">
                <a16:creationId xmlns:a16="http://schemas.microsoft.com/office/drawing/2014/main" id="{E82979B5-E62B-054D-98AA-D3E955F9AA7B}"/>
              </a:ext>
            </a:extLst>
          </p:cNvPr>
          <p:cNvSpPr txBox="1"/>
          <p:nvPr/>
        </p:nvSpPr>
        <p:spPr>
          <a:xfrm>
            <a:off x="2147600" y="3423291"/>
            <a:ext cx="2384854" cy="1815882"/>
          </a:xfrm>
          <a:prstGeom prst="rect">
            <a:avLst/>
          </a:prstGeom>
          <a:noFill/>
        </p:spPr>
        <p:txBody>
          <a:bodyPr wrap="square" rtlCol="0">
            <a:spAutoFit/>
          </a:bodyPr>
          <a:lstStyle/>
          <a:p>
            <a:pPr algn="ctr">
              <a:spcAft>
                <a:spcPts val="1200"/>
              </a:spcAft>
            </a:pPr>
            <a:r>
              <a:rPr lang="en-US" sz="2800" b="1" dirty="0">
                <a:solidFill>
                  <a:srgbClr val="3B0084"/>
                </a:solidFill>
                <a:latin typeface="Calibri" panose="020F0502020204030204" pitchFamily="34" charset="0"/>
                <a:cs typeface="Calibri" panose="020F0502020204030204" pitchFamily="34" charset="0"/>
              </a:rPr>
              <a:t>Surge plan activated, now operating on regional basis</a:t>
            </a:r>
          </a:p>
        </p:txBody>
      </p:sp>
      <p:pic>
        <p:nvPicPr>
          <p:cNvPr id="14" name="Graphic 13" descr="Inpatient">
            <a:extLst>
              <a:ext uri="{FF2B5EF4-FFF2-40B4-BE49-F238E27FC236}">
                <a16:creationId xmlns:a16="http://schemas.microsoft.com/office/drawing/2014/main" id="{5DFBCB7E-255F-7444-BD6D-E783CE8168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35856" y="1731965"/>
            <a:ext cx="1401348" cy="1401348"/>
          </a:xfrm>
          <a:prstGeom prst="rect">
            <a:avLst/>
          </a:prstGeom>
        </p:spPr>
      </p:pic>
      <p:pic>
        <p:nvPicPr>
          <p:cNvPr id="16" name="Graphic 15" descr="IV">
            <a:extLst>
              <a:ext uri="{FF2B5EF4-FFF2-40B4-BE49-F238E27FC236}">
                <a16:creationId xmlns:a16="http://schemas.microsoft.com/office/drawing/2014/main" id="{67BE48A1-2C18-9E4A-A86C-8F261BB6C6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94456" y="1874149"/>
            <a:ext cx="1232280" cy="1232280"/>
          </a:xfrm>
          <a:prstGeom prst="rect">
            <a:avLst/>
          </a:prstGeom>
        </p:spPr>
      </p:pic>
      <p:sp>
        <p:nvSpPr>
          <p:cNvPr id="19" name="TextBox 18">
            <a:extLst>
              <a:ext uri="{FF2B5EF4-FFF2-40B4-BE49-F238E27FC236}">
                <a16:creationId xmlns:a16="http://schemas.microsoft.com/office/drawing/2014/main" id="{5E222B87-C124-0C41-9A93-A6741DC7CE41}"/>
              </a:ext>
            </a:extLst>
          </p:cNvPr>
          <p:cNvSpPr txBox="1"/>
          <p:nvPr/>
        </p:nvSpPr>
        <p:spPr>
          <a:xfrm>
            <a:off x="4525697" y="3423291"/>
            <a:ext cx="2267072" cy="2677656"/>
          </a:xfrm>
          <a:prstGeom prst="rect">
            <a:avLst/>
          </a:prstGeom>
          <a:noFill/>
        </p:spPr>
        <p:txBody>
          <a:bodyPr wrap="square" rtlCol="0">
            <a:spAutoFit/>
          </a:bodyPr>
          <a:lstStyle/>
          <a:p>
            <a:pPr algn="ctr">
              <a:spcAft>
                <a:spcPts val="1200"/>
              </a:spcAft>
            </a:pPr>
            <a:r>
              <a:rPr lang="en-US" sz="2800" b="1" dirty="0">
                <a:solidFill>
                  <a:srgbClr val="005EB8"/>
                </a:solidFill>
                <a:latin typeface="Calibri" panose="020F0502020204030204" pitchFamily="34" charset="0"/>
                <a:cs typeface="Calibri" panose="020F0502020204030204" pitchFamily="34" charset="0"/>
              </a:rPr>
              <a:t>Mutual aid arrangements in place for Greater Manchester and Liverpool</a:t>
            </a:r>
          </a:p>
        </p:txBody>
      </p:sp>
      <p:sp>
        <p:nvSpPr>
          <p:cNvPr id="20" name="TextBox 19">
            <a:extLst>
              <a:ext uri="{FF2B5EF4-FFF2-40B4-BE49-F238E27FC236}">
                <a16:creationId xmlns:a16="http://schemas.microsoft.com/office/drawing/2014/main" id="{B34804D5-6599-1A44-B467-3DEDA27E2010}"/>
              </a:ext>
            </a:extLst>
          </p:cNvPr>
          <p:cNvSpPr txBox="1"/>
          <p:nvPr/>
        </p:nvSpPr>
        <p:spPr>
          <a:xfrm>
            <a:off x="6839069" y="3419559"/>
            <a:ext cx="2212414" cy="2246769"/>
          </a:xfrm>
          <a:prstGeom prst="rect">
            <a:avLst/>
          </a:prstGeom>
          <a:noFill/>
        </p:spPr>
        <p:txBody>
          <a:bodyPr wrap="square" rtlCol="0">
            <a:spAutoFit/>
          </a:bodyPr>
          <a:lstStyle/>
          <a:p>
            <a:pPr algn="ctr">
              <a:spcAft>
                <a:spcPts val="1200"/>
              </a:spcAft>
            </a:pPr>
            <a:r>
              <a:rPr lang="en-US" sz="2800" b="1" dirty="0">
                <a:solidFill>
                  <a:srgbClr val="009639"/>
                </a:solidFill>
                <a:latin typeface="Calibri" panose="020F0502020204030204" pitchFamily="34" charset="0"/>
                <a:cs typeface="Calibri" panose="020F0502020204030204" pitchFamily="34" charset="0"/>
              </a:rPr>
              <a:t>Critical care and CPAP capacity being closely monitored</a:t>
            </a:r>
          </a:p>
        </p:txBody>
      </p:sp>
      <p:pic>
        <p:nvPicPr>
          <p:cNvPr id="22" name="Graphic 21" descr="Handshake">
            <a:extLst>
              <a:ext uri="{FF2B5EF4-FFF2-40B4-BE49-F238E27FC236}">
                <a16:creationId xmlns:a16="http://schemas.microsoft.com/office/drawing/2014/main" id="{B4B0DFE8-9228-7643-889A-689E7F41DC3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991168" y="1749325"/>
            <a:ext cx="1357104" cy="1357104"/>
          </a:xfrm>
          <a:prstGeom prst="rect">
            <a:avLst/>
          </a:prstGeom>
        </p:spPr>
      </p:pic>
      <p:grpSp>
        <p:nvGrpSpPr>
          <p:cNvPr id="4" name="Group 3">
            <a:extLst>
              <a:ext uri="{FF2B5EF4-FFF2-40B4-BE49-F238E27FC236}">
                <a16:creationId xmlns:a16="http://schemas.microsoft.com/office/drawing/2014/main" id="{387D1A7C-8F55-294C-BD3E-FC375C7379AF}"/>
              </a:ext>
            </a:extLst>
          </p:cNvPr>
          <p:cNvGrpSpPr/>
          <p:nvPr/>
        </p:nvGrpSpPr>
        <p:grpSpPr>
          <a:xfrm>
            <a:off x="575356" y="1770487"/>
            <a:ext cx="1335942" cy="1335942"/>
            <a:chOff x="811658" y="1770487"/>
            <a:chExt cx="1335942" cy="1335942"/>
          </a:xfrm>
        </p:grpSpPr>
        <p:pic>
          <p:nvPicPr>
            <p:cNvPr id="9" name="Graphic 8" descr="Exclamation mark">
              <a:extLst>
                <a:ext uri="{FF2B5EF4-FFF2-40B4-BE49-F238E27FC236}">
                  <a16:creationId xmlns:a16="http://schemas.microsoft.com/office/drawing/2014/main" id="{A08C0651-8296-A440-83E9-1F648049D70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4300" y="1903129"/>
              <a:ext cx="1070658" cy="1070658"/>
            </a:xfrm>
            <a:prstGeom prst="rect">
              <a:avLst/>
            </a:prstGeom>
          </p:spPr>
        </p:pic>
        <p:sp>
          <p:nvSpPr>
            <p:cNvPr id="3" name="Oval 2">
              <a:extLst>
                <a:ext uri="{FF2B5EF4-FFF2-40B4-BE49-F238E27FC236}">
                  <a16:creationId xmlns:a16="http://schemas.microsoft.com/office/drawing/2014/main" id="{91406032-81BA-EE46-B219-44154ABE6EA3}"/>
                </a:ext>
              </a:extLst>
            </p:cNvPr>
            <p:cNvSpPr/>
            <p:nvPr/>
          </p:nvSpPr>
          <p:spPr>
            <a:xfrm>
              <a:off x="811658" y="1770487"/>
              <a:ext cx="1335942" cy="1335942"/>
            </a:xfrm>
            <a:prstGeom prst="ellipse">
              <a:avLst/>
            </a:prstGeom>
            <a:noFill/>
            <a:ln>
              <a:solidFill>
                <a:srgbClr val="AE25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166390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58E01-1281-2046-BCA2-7058FB870A10}"/>
              </a:ext>
            </a:extLst>
          </p:cNvPr>
          <p:cNvSpPr>
            <a:spLocks noGrp="1"/>
          </p:cNvSpPr>
          <p:nvPr>
            <p:ph type="title"/>
          </p:nvPr>
        </p:nvSpPr>
        <p:spPr/>
        <p:txBody>
          <a:bodyPr/>
          <a:lstStyle/>
          <a:p>
            <a:r>
              <a:rPr lang="en-US" dirty="0"/>
              <a:t>So what does this mean?</a:t>
            </a:r>
          </a:p>
        </p:txBody>
      </p:sp>
      <p:sp>
        <p:nvSpPr>
          <p:cNvPr id="7" name="TextBox 6">
            <a:extLst>
              <a:ext uri="{FF2B5EF4-FFF2-40B4-BE49-F238E27FC236}">
                <a16:creationId xmlns:a16="http://schemas.microsoft.com/office/drawing/2014/main" id="{B79AB2FF-B304-7B43-9579-E65EA666A962}"/>
              </a:ext>
            </a:extLst>
          </p:cNvPr>
          <p:cNvSpPr txBox="1"/>
          <p:nvPr/>
        </p:nvSpPr>
        <p:spPr>
          <a:xfrm>
            <a:off x="78046" y="3172983"/>
            <a:ext cx="2364212" cy="2246769"/>
          </a:xfrm>
          <a:prstGeom prst="rect">
            <a:avLst/>
          </a:prstGeom>
          <a:noFill/>
        </p:spPr>
        <p:txBody>
          <a:bodyPr wrap="square" rtlCol="0">
            <a:spAutoFit/>
          </a:bodyPr>
          <a:lstStyle/>
          <a:p>
            <a:pPr algn="ctr">
              <a:spcAft>
                <a:spcPts val="1200"/>
              </a:spcAft>
            </a:pPr>
            <a:r>
              <a:rPr lang="en-US" sz="2800" b="1" dirty="0">
                <a:solidFill>
                  <a:srgbClr val="AE2573"/>
                </a:solidFill>
                <a:latin typeface="Calibri" panose="020F0502020204030204" pitchFamily="34" charset="0"/>
                <a:cs typeface="Calibri" panose="020F0502020204030204" pitchFamily="34" charset="0"/>
              </a:rPr>
              <a:t>Redeployment of staff using risk-based and skills-based approach</a:t>
            </a:r>
          </a:p>
        </p:txBody>
      </p:sp>
      <p:sp>
        <p:nvSpPr>
          <p:cNvPr id="12" name="TextBox 11">
            <a:extLst>
              <a:ext uri="{FF2B5EF4-FFF2-40B4-BE49-F238E27FC236}">
                <a16:creationId xmlns:a16="http://schemas.microsoft.com/office/drawing/2014/main" id="{E82979B5-E62B-054D-98AA-D3E955F9AA7B}"/>
              </a:ext>
            </a:extLst>
          </p:cNvPr>
          <p:cNvSpPr txBox="1"/>
          <p:nvPr/>
        </p:nvSpPr>
        <p:spPr>
          <a:xfrm>
            <a:off x="2466226" y="3176715"/>
            <a:ext cx="2212414" cy="2677656"/>
          </a:xfrm>
          <a:prstGeom prst="rect">
            <a:avLst/>
          </a:prstGeom>
          <a:noFill/>
        </p:spPr>
        <p:txBody>
          <a:bodyPr wrap="square" rtlCol="0">
            <a:spAutoFit/>
          </a:bodyPr>
          <a:lstStyle/>
          <a:p>
            <a:pPr algn="ctr">
              <a:spcAft>
                <a:spcPts val="1200"/>
              </a:spcAft>
            </a:pPr>
            <a:r>
              <a:rPr lang="en-US" sz="2800" b="1" dirty="0">
                <a:solidFill>
                  <a:srgbClr val="3B0084"/>
                </a:solidFill>
                <a:latin typeface="Calibri" panose="020F0502020204030204" pitchFamily="34" charset="0"/>
                <a:cs typeface="Calibri" panose="020F0502020204030204" pitchFamily="34" charset="0"/>
              </a:rPr>
              <a:t>Focus on psychological and wellbeing support for staff</a:t>
            </a:r>
          </a:p>
        </p:txBody>
      </p:sp>
      <p:sp>
        <p:nvSpPr>
          <p:cNvPr id="19" name="TextBox 18">
            <a:extLst>
              <a:ext uri="{FF2B5EF4-FFF2-40B4-BE49-F238E27FC236}">
                <a16:creationId xmlns:a16="http://schemas.microsoft.com/office/drawing/2014/main" id="{5E222B87-C124-0C41-9A93-A6741DC7CE41}"/>
              </a:ext>
            </a:extLst>
          </p:cNvPr>
          <p:cNvSpPr txBox="1"/>
          <p:nvPr/>
        </p:nvSpPr>
        <p:spPr>
          <a:xfrm>
            <a:off x="4638711" y="3176715"/>
            <a:ext cx="2267072" cy="3539430"/>
          </a:xfrm>
          <a:prstGeom prst="rect">
            <a:avLst/>
          </a:prstGeom>
          <a:noFill/>
        </p:spPr>
        <p:txBody>
          <a:bodyPr wrap="square" rtlCol="0">
            <a:spAutoFit/>
          </a:bodyPr>
          <a:lstStyle/>
          <a:p>
            <a:pPr algn="ctr">
              <a:spcAft>
                <a:spcPts val="1200"/>
              </a:spcAft>
            </a:pPr>
            <a:r>
              <a:rPr lang="en-US" sz="2800" b="1" dirty="0">
                <a:solidFill>
                  <a:srgbClr val="005EB8"/>
                </a:solidFill>
                <a:latin typeface="Calibri" panose="020F0502020204030204" pitchFamily="34" charset="0"/>
                <a:cs typeface="Calibri" panose="020F0502020204030204" pitchFamily="34" charset="0"/>
              </a:rPr>
              <a:t>Elective programme restricted whilst maintaining life, limb and sight-saving procedures</a:t>
            </a:r>
          </a:p>
        </p:txBody>
      </p:sp>
      <p:sp>
        <p:nvSpPr>
          <p:cNvPr id="20" name="TextBox 19">
            <a:extLst>
              <a:ext uri="{FF2B5EF4-FFF2-40B4-BE49-F238E27FC236}">
                <a16:creationId xmlns:a16="http://schemas.microsoft.com/office/drawing/2014/main" id="{B34804D5-6599-1A44-B467-3DEDA27E2010}"/>
              </a:ext>
            </a:extLst>
          </p:cNvPr>
          <p:cNvSpPr txBox="1"/>
          <p:nvPr/>
        </p:nvSpPr>
        <p:spPr>
          <a:xfrm>
            <a:off x="6839069" y="3172983"/>
            <a:ext cx="2212414" cy="2246769"/>
          </a:xfrm>
          <a:prstGeom prst="rect">
            <a:avLst/>
          </a:prstGeom>
          <a:noFill/>
        </p:spPr>
        <p:txBody>
          <a:bodyPr wrap="square" rtlCol="0">
            <a:spAutoFit/>
          </a:bodyPr>
          <a:lstStyle/>
          <a:p>
            <a:pPr algn="ctr">
              <a:spcAft>
                <a:spcPts val="1200"/>
              </a:spcAft>
            </a:pPr>
            <a:r>
              <a:rPr lang="en-US" sz="2800" b="1" dirty="0">
                <a:solidFill>
                  <a:srgbClr val="009639"/>
                </a:solidFill>
                <a:latin typeface="Calibri" panose="020F0502020204030204" pitchFamily="34" charset="0"/>
                <a:cs typeface="Calibri" panose="020F0502020204030204" pitchFamily="34" charset="0"/>
              </a:rPr>
              <a:t>Visiting restrictions in line with national policy</a:t>
            </a:r>
          </a:p>
        </p:txBody>
      </p:sp>
      <p:pic>
        <p:nvPicPr>
          <p:cNvPr id="6" name="Graphic 5" descr="Group of people">
            <a:extLst>
              <a:ext uri="{FF2B5EF4-FFF2-40B4-BE49-F238E27FC236}">
                <a16:creationId xmlns:a16="http://schemas.microsoft.com/office/drawing/2014/main" id="{1CCA1617-4662-AE41-B950-0BE8C48759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9867" y="1696043"/>
            <a:ext cx="1208053" cy="1208053"/>
          </a:xfrm>
          <a:prstGeom prst="rect">
            <a:avLst/>
          </a:prstGeom>
        </p:spPr>
      </p:pic>
      <p:pic>
        <p:nvPicPr>
          <p:cNvPr id="10" name="Graphic 9" descr="Medical">
            <a:extLst>
              <a:ext uri="{FF2B5EF4-FFF2-40B4-BE49-F238E27FC236}">
                <a16:creationId xmlns:a16="http://schemas.microsoft.com/office/drawing/2014/main" id="{6827B424-50F5-4D4F-9747-4F2EB6ADDE2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994544" y="1651800"/>
            <a:ext cx="1208053" cy="1208053"/>
          </a:xfrm>
          <a:prstGeom prst="rect">
            <a:avLst/>
          </a:prstGeom>
        </p:spPr>
      </p:pic>
      <p:pic>
        <p:nvPicPr>
          <p:cNvPr id="17" name="Graphic 16" descr="Door Closed">
            <a:extLst>
              <a:ext uri="{FF2B5EF4-FFF2-40B4-BE49-F238E27FC236}">
                <a16:creationId xmlns:a16="http://schemas.microsoft.com/office/drawing/2014/main" id="{190E07CE-666B-9345-99E3-E8467FD1BAC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276277" y="1696043"/>
            <a:ext cx="1016983" cy="1016983"/>
          </a:xfrm>
          <a:prstGeom prst="rect">
            <a:avLst/>
          </a:prstGeom>
        </p:spPr>
      </p:pic>
      <p:pic>
        <p:nvPicPr>
          <p:cNvPr id="4" name="Picture 3">
            <a:extLst>
              <a:ext uri="{FF2B5EF4-FFF2-40B4-BE49-F238E27FC236}">
                <a16:creationId xmlns:a16="http://schemas.microsoft.com/office/drawing/2014/main" id="{0E1C3512-25FE-D846-AC52-1D82160173AE}"/>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034256" y="1696043"/>
            <a:ext cx="1395842" cy="1316981"/>
          </a:xfrm>
          <a:prstGeom prst="rect">
            <a:avLst/>
          </a:prstGeom>
        </p:spPr>
      </p:pic>
    </p:spTree>
    <p:extLst>
      <p:ext uri="{BB962C8B-B14F-4D97-AF65-F5344CB8AC3E}">
        <p14:creationId xmlns:p14="http://schemas.microsoft.com/office/powerpoint/2010/main" val="4274314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D504D-CB2A-3E4E-BFA0-FF91B7F71118}"/>
              </a:ext>
            </a:extLst>
          </p:cNvPr>
          <p:cNvSpPr>
            <a:spLocks noGrp="1"/>
          </p:cNvSpPr>
          <p:nvPr>
            <p:ph type="title"/>
          </p:nvPr>
        </p:nvSpPr>
        <p:spPr/>
        <p:txBody>
          <a:bodyPr/>
          <a:lstStyle/>
          <a:p>
            <a:r>
              <a:rPr lang="en-US" dirty="0"/>
              <a:t>Vaccination programme</a:t>
            </a:r>
          </a:p>
        </p:txBody>
      </p:sp>
      <p:pic>
        <p:nvPicPr>
          <p:cNvPr id="2052" name="Picture 4" descr="1ml Syringe With 25G Hypodermic Needle Rays InJ/Light — RayMed">
            <a:extLst>
              <a:ext uri="{FF2B5EF4-FFF2-40B4-BE49-F238E27FC236}">
                <a16:creationId xmlns:a16="http://schemas.microsoft.com/office/drawing/2014/main" id="{CC2E3762-1B67-844B-A739-891B5461906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6200000">
            <a:off x="-465775" y="2572000"/>
            <a:ext cx="4518660" cy="301244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85121AC-9A23-BC49-B571-93CD59D64C93}"/>
              </a:ext>
            </a:extLst>
          </p:cNvPr>
          <p:cNvSpPr txBox="1"/>
          <p:nvPr/>
        </p:nvSpPr>
        <p:spPr>
          <a:xfrm>
            <a:off x="3631378" y="1654303"/>
            <a:ext cx="4695758" cy="584775"/>
          </a:xfrm>
          <a:prstGeom prst="rect">
            <a:avLst/>
          </a:prstGeom>
          <a:noFill/>
        </p:spPr>
        <p:txBody>
          <a:bodyPr wrap="square" rtlCol="0">
            <a:spAutoFit/>
          </a:bodyPr>
          <a:lstStyle/>
          <a:p>
            <a:r>
              <a:rPr lang="en-US" sz="3200" b="1" dirty="0">
                <a:solidFill>
                  <a:srgbClr val="AE2573"/>
                </a:solidFill>
                <a:latin typeface="Calibri" panose="020F0502020204030204" pitchFamily="34" charset="0"/>
                <a:cs typeface="Calibri" panose="020F0502020204030204" pitchFamily="34" charset="0"/>
              </a:rPr>
              <a:t>Pfizer-</a:t>
            </a:r>
            <a:r>
              <a:rPr lang="en-US" sz="3200" b="1" dirty="0" err="1">
                <a:solidFill>
                  <a:srgbClr val="AE2573"/>
                </a:solidFill>
                <a:latin typeface="Calibri" panose="020F0502020204030204" pitchFamily="34" charset="0"/>
                <a:cs typeface="Calibri" panose="020F0502020204030204" pitchFamily="34" charset="0"/>
              </a:rPr>
              <a:t>BioNTech</a:t>
            </a:r>
            <a:r>
              <a:rPr lang="en-US" sz="3200" b="1" dirty="0">
                <a:solidFill>
                  <a:srgbClr val="AE2573"/>
                </a:solidFill>
                <a:latin typeface="Calibri" panose="020F0502020204030204" pitchFamily="34" charset="0"/>
                <a:cs typeface="Calibri" panose="020F0502020204030204" pitchFamily="34" charset="0"/>
              </a:rPr>
              <a:t> </a:t>
            </a:r>
            <a:r>
              <a:rPr lang="en-US" sz="2000" b="1" dirty="0">
                <a:solidFill>
                  <a:srgbClr val="AE2573"/>
                </a:solidFill>
                <a:latin typeface="Calibri" panose="020F0502020204030204" pitchFamily="34" charset="0"/>
                <a:cs typeface="Calibri" panose="020F0502020204030204" pitchFamily="34" charset="0"/>
              </a:rPr>
              <a:t>vaccine</a:t>
            </a:r>
          </a:p>
        </p:txBody>
      </p:sp>
      <p:sp>
        <p:nvSpPr>
          <p:cNvPr id="10" name="TextBox 9">
            <a:extLst>
              <a:ext uri="{FF2B5EF4-FFF2-40B4-BE49-F238E27FC236}">
                <a16:creationId xmlns:a16="http://schemas.microsoft.com/office/drawing/2014/main" id="{5344304A-9198-3140-9E5D-584BD2B8CB83}"/>
              </a:ext>
            </a:extLst>
          </p:cNvPr>
          <p:cNvSpPr txBox="1"/>
          <p:nvPr/>
        </p:nvSpPr>
        <p:spPr>
          <a:xfrm>
            <a:off x="3631378" y="2456040"/>
            <a:ext cx="4695758" cy="1508105"/>
          </a:xfrm>
          <a:prstGeom prst="rect">
            <a:avLst/>
          </a:prstGeom>
          <a:noFill/>
        </p:spPr>
        <p:txBody>
          <a:bodyPr wrap="square" rtlCol="0">
            <a:spAutoFit/>
          </a:bodyPr>
          <a:lstStyle/>
          <a:p>
            <a:r>
              <a:rPr lang="en-US" sz="3200" b="1">
                <a:solidFill>
                  <a:srgbClr val="3B0084"/>
                </a:solidFill>
                <a:latin typeface="Calibri" panose="020F0502020204030204" pitchFamily="34" charset="0"/>
                <a:cs typeface="Calibri" panose="020F0502020204030204" pitchFamily="34" charset="0"/>
              </a:rPr>
              <a:t>7,000 </a:t>
            </a:r>
            <a:r>
              <a:rPr lang="en-US" sz="2000" b="1" dirty="0">
                <a:solidFill>
                  <a:srgbClr val="3B0084"/>
                </a:solidFill>
                <a:latin typeface="Calibri" panose="020F0502020204030204" pitchFamily="34" charset="0"/>
                <a:cs typeface="Calibri" panose="020F0502020204030204" pitchFamily="34" charset="0"/>
              </a:rPr>
              <a:t>vaccines administered (as at 22 Jan 2021) – 5,500 to WWL staff and the remainder to other priority groups such as primary and social care staff</a:t>
            </a:r>
          </a:p>
        </p:txBody>
      </p:sp>
      <p:sp>
        <p:nvSpPr>
          <p:cNvPr id="11" name="TextBox 10">
            <a:extLst>
              <a:ext uri="{FF2B5EF4-FFF2-40B4-BE49-F238E27FC236}">
                <a16:creationId xmlns:a16="http://schemas.microsoft.com/office/drawing/2014/main" id="{E2F11CCE-4754-974B-94EB-FA4A78716E34}"/>
              </a:ext>
            </a:extLst>
          </p:cNvPr>
          <p:cNvSpPr txBox="1"/>
          <p:nvPr/>
        </p:nvSpPr>
        <p:spPr>
          <a:xfrm>
            <a:off x="3631377" y="4093769"/>
            <a:ext cx="4976593" cy="892552"/>
          </a:xfrm>
          <a:prstGeom prst="rect">
            <a:avLst/>
          </a:prstGeom>
          <a:noFill/>
        </p:spPr>
        <p:txBody>
          <a:bodyPr wrap="square" rtlCol="0">
            <a:spAutoFit/>
          </a:bodyPr>
          <a:lstStyle/>
          <a:p>
            <a:r>
              <a:rPr lang="en-US" sz="3200" b="1" dirty="0">
                <a:solidFill>
                  <a:srgbClr val="005EB8"/>
                </a:solidFill>
                <a:latin typeface="Calibri" panose="020F0502020204030204" pitchFamily="34" charset="0"/>
                <a:cs typeface="Calibri" panose="020F0502020204030204" pitchFamily="34" charset="0"/>
              </a:rPr>
              <a:t>100% </a:t>
            </a:r>
            <a:r>
              <a:rPr lang="en-US" sz="2000" b="1" dirty="0">
                <a:solidFill>
                  <a:srgbClr val="005EB8"/>
                </a:solidFill>
                <a:latin typeface="Calibri" panose="020F0502020204030204" pitchFamily="34" charset="0"/>
                <a:cs typeface="Calibri" panose="020F0502020204030204" pitchFamily="34" charset="0"/>
              </a:rPr>
              <a:t>of WWL staff have been offered a vaccination</a:t>
            </a:r>
          </a:p>
        </p:txBody>
      </p:sp>
      <p:sp>
        <p:nvSpPr>
          <p:cNvPr id="12" name="TextBox 11">
            <a:extLst>
              <a:ext uri="{FF2B5EF4-FFF2-40B4-BE49-F238E27FC236}">
                <a16:creationId xmlns:a16="http://schemas.microsoft.com/office/drawing/2014/main" id="{B1F8723F-DE03-1D45-88A8-FD9186F77328}"/>
              </a:ext>
            </a:extLst>
          </p:cNvPr>
          <p:cNvSpPr txBox="1"/>
          <p:nvPr/>
        </p:nvSpPr>
        <p:spPr>
          <a:xfrm>
            <a:off x="3631378" y="5203283"/>
            <a:ext cx="4976594" cy="892552"/>
          </a:xfrm>
          <a:prstGeom prst="rect">
            <a:avLst/>
          </a:prstGeom>
          <a:noFill/>
        </p:spPr>
        <p:txBody>
          <a:bodyPr wrap="square" rtlCol="0">
            <a:spAutoFit/>
          </a:bodyPr>
          <a:lstStyle/>
          <a:p>
            <a:r>
              <a:rPr lang="en-US" sz="3200" b="1" dirty="0">
                <a:solidFill>
                  <a:srgbClr val="009639"/>
                </a:solidFill>
                <a:latin typeface="Calibri" panose="020F0502020204030204" pitchFamily="34" charset="0"/>
                <a:cs typeface="Calibri" panose="020F0502020204030204" pitchFamily="34" charset="0"/>
              </a:rPr>
              <a:t>12 weeks </a:t>
            </a:r>
            <a:r>
              <a:rPr lang="en-US" sz="2000" b="1" dirty="0">
                <a:solidFill>
                  <a:srgbClr val="009639"/>
                </a:solidFill>
                <a:latin typeface="Calibri" panose="020F0502020204030204" pitchFamily="34" charset="0"/>
                <a:cs typeface="Calibri" panose="020F0502020204030204" pitchFamily="34" charset="0"/>
              </a:rPr>
              <a:t>between first and second dose in line with strict government guidance</a:t>
            </a:r>
          </a:p>
        </p:txBody>
      </p:sp>
    </p:spTree>
    <p:extLst>
      <p:ext uri="{BB962C8B-B14F-4D97-AF65-F5344CB8AC3E}">
        <p14:creationId xmlns:p14="http://schemas.microsoft.com/office/powerpoint/2010/main" val="255389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7B627-5AE7-9A4D-9669-6655598112E9}"/>
              </a:ext>
            </a:extLst>
          </p:cNvPr>
          <p:cNvSpPr>
            <a:spLocks noGrp="1"/>
          </p:cNvSpPr>
          <p:nvPr>
            <p:ph type="title"/>
          </p:nvPr>
        </p:nvSpPr>
        <p:spPr/>
        <p:txBody>
          <a:bodyPr/>
          <a:lstStyle/>
          <a:p>
            <a:r>
              <a:rPr lang="en-US" dirty="0"/>
              <a:t>Additional vaccinations</a:t>
            </a:r>
          </a:p>
        </p:txBody>
      </p:sp>
      <p:sp>
        <p:nvSpPr>
          <p:cNvPr id="3" name="Content Placeholder 2">
            <a:extLst>
              <a:ext uri="{FF2B5EF4-FFF2-40B4-BE49-F238E27FC236}">
                <a16:creationId xmlns:a16="http://schemas.microsoft.com/office/drawing/2014/main" id="{BA339DF3-5F45-0F4C-BF18-94E4D7225A6E}"/>
              </a:ext>
            </a:extLst>
          </p:cNvPr>
          <p:cNvSpPr>
            <a:spLocks noGrp="1"/>
          </p:cNvSpPr>
          <p:nvPr>
            <p:ph idx="1"/>
          </p:nvPr>
        </p:nvSpPr>
        <p:spPr/>
        <p:txBody>
          <a:bodyPr/>
          <a:lstStyle/>
          <a:p>
            <a:pPr>
              <a:spcAft>
                <a:spcPts val="600"/>
              </a:spcAft>
            </a:pPr>
            <a:r>
              <a:rPr lang="en-US" b="1" dirty="0">
                <a:solidFill>
                  <a:srgbClr val="AE2573"/>
                </a:solidFill>
              </a:rPr>
              <a:t>As a </a:t>
            </a:r>
            <a:r>
              <a:rPr lang="en-US" sz="3200" b="1" dirty="0">
                <a:solidFill>
                  <a:srgbClr val="AE2573"/>
                </a:solidFill>
              </a:rPr>
              <a:t>hospital hub</a:t>
            </a:r>
            <a:r>
              <a:rPr lang="en-US" b="1" dirty="0">
                <a:solidFill>
                  <a:srgbClr val="AE2573"/>
                </a:solidFill>
              </a:rPr>
              <a:t>, we have been asked to extend the scope of our vaccination programme to cover </a:t>
            </a:r>
            <a:r>
              <a:rPr lang="en-US" sz="3200" b="1" dirty="0">
                <a:solidFill>
                  <a:srgbClr val="AE2573"/>
                </a:solidFill>
              </a:rPr>
              <a:t>c.6,000 additional people</a:t>
            </a:r>
            <a:r>
              <a:rPr lang="en-US" b="1" dirty="0">
                <a:solidFill>
                  <a:srgbClr val="AE2573"/>
                </a:solidFill>
              </a:rPr>
              <a:t>:</a:t>
            </a:r>
          </a:p>
          <a:p>
            <a:pPr marL="1081088" indent="-579438">
              <a:buFont typeface="Arial" panose="020B0604020202020204" pitchFamily="34" charset="0"/>
              <a:buChar char="•"/>
            </a:pPr>
            <a:r>
              <a:rPr lang="en-US" sz="2600" b="1" dirty="0">
                <a:solidFill>
                  <a:srgbClr val="AE2573"/>
                </a:solidFill>
              </a:rPr>
              <a:t>frontline social care staff from across the borough</a:t>
            </a:r>
          </a:p>
          <a:p>
            <a:pPr marL="1081088" indent="-579438">
              <a:spcAft>
                <a:spcPts val="1200"/>
              </a:spcAft>
              <a:buFont typeface="Arial" panose="020B0604020202020204" pitchFamily="34" charset="0"/>
              <a:buChar char="•"/>
            </a:pPr>
            <a:r>
              <a:rPr lang="en-US" sz="2600" b="1" dirty="0">
                <a:solidFill>
                  <a:srgbClr val="AE2573"/>
                </a:solidFill>
              </a:rPr>
              <a:t>frontline primary care staff </a:t>
            </a:r>
          </a:p>
          <a:p>
            <a:pPr marL="46038"/>
            <a:r>
              <a:rPr lang="en-US" sz="3200" b="1" dirty="0">
                <a:solidFill>
                  <a:srgbClr val="009639"/>
                </a:solidFill>
              </a:rPr>
              <a:t>We are prioritising reablement services, frontline social care and home care</a:t>
            </a:r>
          </a:p>
          <a:p>
            <a:r>
              <a:rPr lang="en-US" sz="3200" b="1" dirty="0">
                <a:solidFill>
                  <a:srgbClr val="005EB8"/>
                </a:solidFill>
              </a:rPr>
              <a:t>Patients are currently being vaccinated by Primary Care Networks (PCNs), but we are looking at how we can support priority patients</a:t>
            </a:r>
          </a:p>
        </p:txBody>
      </p:sp>
    </p:spTree>
    <p:extLst>
      <p:ext uri="{BB962C8B-B14F-4D97-AF65-F5344CB8AC3E}">
        <p14:creationId xmlns:p14="http://schemas.microsoft.com/office/powerpoint/2010/main" val="3873594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E9074-9793-164B-8B70-4CC185208D81}"/>
              </a:ext>
            </a:extLst>
          </p:cNvPr>
          <p:cNvSpPr>
            <a:spLocks noGrp="1"/>
          </p:cNvSpPr>
          <p:nvPr>
            <p:ph type="title"/>
          </p:nvPr>
        </p:nvSpPr>
        <p:spPr/>
        <p:txBody>
          <a:bodyPr/>
          <a:lstStyle/>
          <a:p>
            <a:r>
              <a:rPr lang="en-US" dirty="0"/>
              <a:t>5 priorities for the NHS in the North West</a:t>
            </a:r>
          </a:p>
        </p:txBody>
      </p:sp>
      <p:sp>
        <p:nvSpPr>
          <p:cNvPr id="14" name="TextBox 13">
            <a:extLst>
              <a:ext uri="{FF2B5EF4-FFF2-40B4-BE49-F238E27FC236}">
                <a16:creationId xmlns:a16="http://schemas.microsoft.com/office/drawing/2014/main" id="{AB04EEE3-7CAF-294C-9AE7-00153FF0A4AF}"/>
              </a:ext>
            </a:extLst>
          </p:cNvPr>
          <p:cNvSpPr txBox="1"/>
          <p:nvPr/>
        </p:nvSpPr>
        <p:spPr>
          <a:xfrm>
            <a:off x="2010766" y="1669134"/>
            <a:ext cx="5647631" cy="400110"/>
          </a:xfrm>
          <a:prstGeom prst="rect">
            <a:avLst/>
          </a:prstGeom>
          <a:noFill/>
        </p:spPr>
        <p:txBody>
          <a:bodyPr wrap="square" rtlCol="0">
            <a:spAutoFit/>
          </a:bodyPr>
          <a:lstStyle/>
          <a:p>
            <a:r>
              <a:rPr lang="en-US" sz="2000" b="1" dirty="0">
                <a:solidFill>
                  <a:srgbClr val="3B0084"/>
                </a:solidFill>
                <a:latin typeface="Calibri" panose="020F0502020204030204" pitchFamily="34" charset="0"/>
                <a:cs typeface="Calibri" panose="020F0502020204030204" pitchFamily="34" charset="0"/>
              </a:rPr>
              <a:t>Creating immediate capacity through safe discharge</a:t>
            </a:r>
          </a:p>
        </p:txBody>
      </p:sp>
      <p:sp>
        <p:nvSpPr>
          <p:cNvPr id="17" name="TextBox 16">
            <a:extLst>
              <a:ext uri="{FF2B5EF4-FFF2-40B4-BE49-F238E27FC236}">
                <a16:creationId xmlns:a16="http://schemas.microsoft.com/office/drawing/2014/main" id="{CB63B9D4-E779-A944-9EA1-6A4BDD3F03F3}"/>
              </a:ext>
            </a:extLst>
          </p:cNvPr>
          <p:cNvSpPr txBox="1"/>
          <p:nvPr/>
        </p:nvSpPr>
        <p:spPr>
          <a:xfrm>
            <a:off x="2866973" y="2519764"/>
            <a:ext cx="5594873" cy="707886"/>
          </a:xfrm>
          <a:prstGeom prst="rect">
            <a:avLst/>
          </a:prstGeom>
          <a:noFill/>
        </p:spPr>
        <p:txBody>
          <a:bodyPr wrap="square" rtlCol="0">
            <a:spAutoFit/>
          </a:bodyPr>
          <a:lstStyle/>
          <a:p>
            <a:r>
              <a:rPr lang="en-US" sz="2000" b="1" dirty="0">
                <a:solidFill>
                  <a:srgbClr val="005EB8"/>
                </a:solidFill>
                <a:latin typeface="Calibri" panose="020F0502020204030204" pitchFamily="34" charset="0"/>
                <a:cs typeface="Calibri" panose="020F0502020204030204" pitchFamily="34" charset="0"/>
              </a:rPr>
              <a:t>Maximise the pace of roll-out and delivery of the COVID vaccination programme</a:t>
            </a:r>
          </a:p>
        </p:txBody>
      </p:sp>
      <p:sp>
        <p:nvSpPr>
          <p:cNvPr id="18" name="TextBox 17">
            <a:extLst>
              <a:ext uri="{FF2B5EF4-FFF2-40B4-BE49-F238E27FC236}">
                <a16:creationId xmlns:a16="http://schemas.microsoft.com/office/drawing/2014/main" id="{D9E1D914-D495-6F42-B66C-87E2649A3740}"/>
              </a:ext>
            </a:extLst>
          </p:cNvPr>
          <p:cNvSpPr txBox="1"/>
          <p:nvPr/>
        </p:nvSpPr>
        <p:spPr>
          <a:xfrm>
            <a:off x="3358803" y="3611782"/>
            <a:ext cx="5601706" cy="707886"/>
          </a:xfrm>
          <a:prstGeom prst="rect">
            <a:avLst/>
          </a:prstGeom>
          <a:noFill/>
        </p:spPr>
        <p:txBody>
          <a:bodyPr wrap="square" rtlCol="0">
            <a:spAutoFit/>
          </a:bodyPr>
          <a:lstStyle/>
          <a:p>
            <a:r>
              <a:rPr lang="en-US" sz="2000" b="1" dirty="0">
                <a:solidFill>
                  <a:srgbClr val="AE2573"/>
                </a:solidFill>
                <a:latin typeface="Calibri" panose="020F0502020204030204" pitchFamily="34" charset="0"/>
                <a:cs typeface="Calibri" panose="020F0502020204030204" pitchFamily="34" charset="0"/>
              </a:rPr>
              <a:t>Ensure rigour and professionalism of infection prevention and control processes across all settings</a:t>
            </a:r>
          </a:p>
        </p:txBody>
      </p:sp>
      <p:sp>
        <p:nvSpPr>
          <p:cNvPr id="19" name="TextBox 18">
            <a:extLst>
              <a:ext uri="{FF2B5EF4-FFF2-40B4-BE49-F238E27FC236}">
                <a16:creationId xmlns:a16="http://schemas.microsoft.com/office/drawing/2014/main" id="{B06666F2-CABF-744B-95D4-49F7D0FF149D}"/>
              </a:ext>
            </a:extLst>
          </p:cNvPr>
          <p:cNvSpPr txBox="1"/>
          <p:nvPr/>
        </p:nvSpPr>
        <p:spPr>
          <a:xfrm>
            <a:off x="2869063" y="4714041"/>
            <a:ext cx="6105134" cy="1015663"/>
          </a:xfrm>
          <a:prstGeom prst="rect">
            <a:avLst/>
          </a:prstGeom>
          <a:noFill/>
        </p:spPr>
        <p:txBody>
          <a:bodyPr wrap="square" rtlCol="0">
            <a:spAutoFit/>
          </a:bodyPr>
          <a:lstStyle/>
          <a:p>
            <a:r>
              <a:rPr lang="en-US" sz="2000" b="1" dirty="0">
                <a:solidFill>
                  <a:srgbClr val="009639"/>
                </a:solidFill>
                <a:latin typeface="Calibri" panose="020F0502020204030204" pitchFamily="34" charset="0"/>
                <a:cs typeface="Calibri" panose="020F0502020204030204" pitchFamily="34" charset="0"/>
              </a:rPr>
              <a:t>Participate fully in system Gold mechanisms to support each other, increase critical care surge capacity and protect urgent non-COVID work as long as we can</a:t>
            </a:r>
          </a:p>
        </p:txBody>
      </p:sp>
      <p:sp>
        <p:nvSpPr>
          <p:cNvPr id="20" name="TextBox 19">
            <a:extLst>
              <a:ext uri="{FF2B5EF4-FFF2-40B4-BE49-F238E27FC236}">
                <a16:creationId xmlns:a16="http://schemas.microsoft.com/office/drawing/2014/main" id="{1604EDD7-DC0A-E148-B51D-E871DA7E73B5}"/>
              </a:ext>
            </a:extLst>
          </p:cNvPr>
          <p:cNvSpPr txBox="1"/>
          <p:nvPr/>
        </p:nvSpPr>
        <p:spPr>
          <a:xfrm>
            <a:off x="2032462" y="5864959"/>
            <a:ext cx="6941735" cy="707886"/>
          </a:xfrm>
          <a:prstGeom prst="rect">
            <a:avLst/>
          </a:prstGeom>
          <a:noFill/>
        </p:spPr>
        <p:txBody>
          <a:bodyPr wrap="square" rtlCol="0">
            <a:spAutoFit/>
          </a:bodyPr>
          <a:lstStyle/>
          <a:p>
            <a:r>
              <a:rPr lang="en-US" sz="2000" b="1" dirty="0">
                <a:solidFill>
                  <a:srgbClr val="C00000"/>
                </a:solidFill>
                <a:latin typeface="Calibri" panose="020F0502020204030204" pitchFamily="34" charset="0"/>
                <a:cs typeface="Calibri" panose="020F0502020204030204" pitchFamily="34" charset="0"/>
              </a:rPr>
              <a:t>Support staff through strong communication and providing health and wellbeing and pastoral support</a:t>
            </a:r>
          </a:p>
        </p:txBody>
      </p:sp>
      <p:pic>
        <p:nvPicPr>
          <p:cNvPr id="5122" name="Picture 2" descr="Free Half circle line PNG with Transparent Background">
            <a:extLst>
              <a:ext uri="{FF2B5EF4-FFF2-40B4-BE49-F238E27FC236}">
                <a16:creationId xmlns:a16="http://schemas.microsoft.com/office/drawing/2014/main" id="{DDDDCA3D-5D33-6449-BCD9-2C98CA8EA6FA}"/>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5400000">
            <a:off x="-962136" y="2800807"/>
            <a:ext cx="4809634" cy="2518378"/>
          </a:xfrm>
          <a:prstGeom prst="rect">
            <a:avLst/>
          </a:prstGeom>
          <a:noFill/>
          <a:extLst>
            <a:ext uri="{909E8E84-426E-40DD-AFC4-6F175D3DCCD1}">
              <a14:hiddenFill xmlns:a14="http://schemas.microsoft.com/office/drawing/2010/main">
                <a:solidFill>
                  <a:srgbClr val="FFFFFF"/>
                </a:solidFill>
              </a14:hiddenFill>
            </a:ext>
          </a:extLst>
        </p:spPr>
      </p:pic>
      <p:sp>
        <p:nvSpPr>
          <p:cNvPr id="21" name="Oval 20">
            <a:extLst>
              <a:ext uri="{FF2B5EF4-FFF2-40B4-BE49-F238E27FC236}">
                <a16:creationId xmlns:a16="http://schemas.microsoft.com/office/drawing/2014/main" id="{9E295D0D-1239-0F42-9FFE-3FEB18740916}"/>
              </a:ext>
            </a:extLst>
          </p:cNvPr>
          <p:cNvSpPr/>
          <p:nvPr/>
        </p:nvSpPr>
        <p:spPr>
          <a:xfrm>
            <a:off x="646334" y="1416070"/>
            <a:ext cx="1080000" cy="1080000"/>
          </a:xfrm>
          <a:prstGeom prst="ellipse">
            <a:avLst/>
          </a:prstGeom>
          <a:solidFill>
            <a:srgbClr val="3B0084"/>
          </a:solidFill>
          <a:ln>
            <a:solidFill>
              <a:srgbClr val="3B00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96BE75C5-E972-164C-BF0E-2B24D56500E0}"/>
              </a:ext>
            </a:extLst>
          </p:cNvPr>
          <p:cNvSpPr/>
          <p:nvPr/>
        </p:nvSpPr>
        <p:spPr>
          <a:xfrm>
            <a:off x="1500014" y="2349000"/>
            <a:ext cx="1080000" cy="1080000"/>
          </a:xfrm>
          <a:prstGeom prst="ellipse">
            <a:avLst/>
          </a:prstGeom>
          <a:solidFill>
            <a:srgbClr val="005EB8"/>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5EB8"/>
              </a:solidFill>
            </a:endParaRPr>
          </a:p>
        </p:txBody>
      </p:sp>
      <p:sp>
        <p:nvSpPr>
          <p:cNvPr id="24" name="Oval 23">
            <a:extLst>
              <a:ext uri="{FF2B5EF4-FFF2-40B4-BE49-F238E27FC236}">
                <a16:creationId xmlns:a16="http://schemas.microsoft.com/office/drawing/2014/main" id="{864A628F-1841-2A42-A276-F23AEFD48E5E}"/>
              </a:ext>
            </a:extLst>
          </p:cNvPr>
          <p:cNvSpPr/>
          <p:nvPr/>
        </p:nvSpPr>
        <p:spPr>
          <a:xfrm>
            <a:off x="1961955" y="3547635"/>
            <a:ext cx="1080000" cy="1080000"/>
          </a:xfrm>
          <a:prstGeom prst="ellipse">
            <a:avLst/>
          </a:prstGeom>
          <a:solidFill>
            <a:srgbClr val="AE2573"/>
          </a:solidFill>
          <a:ln>
            <a:solidFill>
              <a:srgbClr val="AE25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A58C06F6-B028-8743-8852-6EF1E804CA42}"/>
              </a:ext>
            </a:extLst>
          </p:cNvPr>
          <p:cNvSpPr/>
          <p:nvPr/>
        </p:nvSpPr>
        <p:spPr>
          <a:xfrm>
            <a:off x="1500014" y="4746270"/>
            <a:ext cx="1080000" cy="1080000"/>
          </a:xfrm>
          <a:prstGeom prst="ellipse">
            <a:avLst/>
          </a:prstGeom>
          <a:solidFill>
            <a:srgbClr val="009639"/>
          </a:solidFill>
          <a:ln>
            <a:solidFill>
              <a:srgbClr val="0096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3E19EF49-6BC9-A04C-8D6F-70455E0C371C}"/>
              </a:ext>
            </a:extLst>
          </p:cNvPr>
          <p:cNvSpPr/>
          <p:nvPr/>
        </p:nvSpPr>
        <p:spPr>
          <a:xfrm>
            <a:off x="626881" y="5646668"/>
            <a:ext cx="1080000" cy="108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Needle outline">
            <a:extLst>
              <a:ext uri="{FF2B5EF4-FFF2-40B4-BE49-F238E27FC236}">
                <a16:creationId xmlns:a16="http://schemas.microsoft.com/office/drawing/2014/main" id="{22EEE846-20B4-634D-80D1-537D0EBD2B3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76696" y="2468370"/>
            <a:ext cx="733096" cy="733096"/>
          </a:xfrm>
          <a:prstGeom prst="rect">
            <a:avLst/>
          </a:prstGeom>
        </p:spPr>
      </p:pic>
      <p:pic>
        <p:nvPicPr>
          <p:cNvPr id="16" name="Graphic 15" descr="Wave Gesture outline">
            <a:extLst>
              <a:ext uri="{FF2B5EF4-FFF2-40B4-BE49-F238E27FC236}">
                <a16:creationId xmlns:a16="http://schemas.microsoft.com/office/drawing/2014/main" id="{C1F1BFDB-846E-F148-9B38-8E680528497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26619" y="1504196"/>
            <a:ext cx="805284" cy="805284"/>
          </a:xfrm>
          <a:prstGeom prst="rect">
            <a:avLst/>
          </a:prstGeom>
        </p:spPr>
      </p:pic>
      <p:pic>
        <p:nvPicPr>
          <p:cNvPr id="9" name="Graphic 8" descr="Germ outline">
            <a:extLst>
              <a:ext uri="{FF2B5EF4-FFF2-40B4-BE49-F238E27FC236}">
                <a16:creationId xmlns:a16="http://schemas.microsoft.com/office/drawing/2014/main" id="{05F440C0-5199-E44D-8A0B-4450DAF847B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095017" y="3626202"/>
            <a:ext cx="837368" cy="837368"/>
          </a:xfrm>
          <a:prstGeom prst="rect">
            <a:avLst/>
          </a:prstGeom>
        </p:spPr>
      </p:pic>
      <p:pic>
        <p:nvPicPr>
          <p:cNvPr id="11" name="Graphic 10" descr="Online meeting outline">
            <a:extLst>
              <a:ext uri="{FF2B5EF4-FFF2-40B4-BE49-F238E27FC236}">
                <a16:creationId xmlns:a16="http://schemas.microsoft.com/office/drawing/2014/main" id="{23F0A91B-6378-7C49-80FC-6A6F8831FF0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630395" y="4859260"/>
            <a:ext cx="837909" cy="837909"/>
          </a:xfrm>
          <a:prstGeom prst="rect">
            <a:avLst/>
          </a:prstGeom>
        </p:spPr>
      </p:pic>
      <p:pic>
        <p:nvPicPr>
          <p:cNvPr id="13" name="Graphic 12" descr="Marketing outline">
            <a:extLst>
              <a:ext uri="{FF2B5EF4-FFF2-40B4-BE49-F238E27FC236}">
                <a16:creationId xmlns:a16="http://schemas.microsoft.com/office/drawing/2014/main" id="{7A22A72E-8288-C440-9E68-1F664DA7B28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21802" y="5808893"/>
            <a:ext cx="783752" cy="783752"/>
          </a:xfrm>
          <a:prstGeom prst="rect">
            <a:avLst/>
          </a:prstGeom>
        </p:spPr>
      </p:pic>
    </p:spTree>
    <p:extLst>
      <p:ext uri="{BB962C8B-B14F-4D97-AF65-F5344CB8AC3E}">
        <p14:creationId xmlns:p14="http://schemas.microsoft.com/office/powerpoint/2010/main" val="1583424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D1410-926F-9C4B-AE40-BA170A014A04}"/>
              </a:ext>
            </a:extLst>
          </p:cNvPr>
          <p:cNvSpPr>
            <a:spLocks noGrp="1"/>
          </p:cNvSpPr>
          <p:nvPr>
            <p:ph type="title"/>
          </p:nvPr>
        </p:nvSpPr>
        <p:spPr/>
        <p:txBody>
          <a:bodyPr/>
          <a:lstStyle/>
          <a:p>
            <a:r>
              <a:rPr lang="en-US" dirty="0"/>
              <a:t>Approach to meetings</a:t>
            </a:r>
          </a:p>
        </p:txBody>
      </p:sp>
      <p:pic>
        <p:nvPicPr>
          <p:cNvPr id="4100" name="Picture 4" descr="Professor Bill McCarthy – Bradford Teaching Hospitals NHS Foundation Trust">
            <a:extLst>
              <a:ext uri="{FF2B5EF4-FFF2-40B4-BE49-F238E27FC236}">
                <a16:creationId xmlns:a16="http://schemas.microsoft.com/office/drawing/2014/main" id="{0981F9B8-88E7-7748-81C8-B31C955AB52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069"/>
          <a:stretch/>
        </p:blipFill>
        <p:spPr bwMode="auto">
          <a:xfrm>
            <a:off x="291677" y="4161848"/>
            <a:ext cx="2145647" cy="183772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DE6B870-116F-2F41-8A77-4933B3870F6F}"/>
              </a:ext>
            </a:extLst>
          </p:cNvPr>
          <p:cNvSpPr txBox="1"/>
          <p:nvPr/>
        </p:nvSpPr>
        <p:spPr>
          <a:xfrm>
            <a:off x="-4687" y="6070053"/>
            <a:ext cx="2738377" cy="646331"/>
          </a:xfrm>
          <a:prstGeom prst="rect">
            <a:avLst/>
          </a:prstGeom>
          <a:noFill/>
        </p:spPr>
        <p:txBody>
          <a:bodyPr wrap="none" rtlCol="0">
            <a:spAutoFit/>
          </a:bodyPr>
          <a:lstStyle/>
          <a:p>
            <a:pPr algn="ctr"/>
            <a:r>
              <a:rPr lang="en-US" sz="1200" dirty="0">
                <a:latin typeface="Calibri" panose="020F0502020204030204" pitchFamily="34" charset="0"/>
                <a:cs typeface="Calibri" panose="020F0502020204030204" pitchFamily="34" charset="0"/>
              </a:rPr>
              <a:t>Bill McCarthy</a:t>
            </a:r>
          </a:p>
          <a:p>
            <a:pPr algn="ctr"/>
            <a:r>
              <a:rPr lang="en-US" sz="1200" dirty="0">
                <a:latin typeface="Calibri" panose="020F0502020204030204" pitchFamily="34" charset="0"/>
                <a:cs typeface="Calibri" panose="020F0502020204030204" pitchFamily="34" charset="0"/>
              </a:rPr>
              <a:t>Executive Regional Director (North West)</a:t>
            </a:r>
          </a:p>
          <a:p>
            <a:pPr algn="ctr"/>
            <a:r>
              <a:rPr lang="en-US" sz="1200" dirty="0">
                <a:latin typeface="Calibri" panose="020F0502020204030204" pitchFamily="34" charset="0"/>
                <a:cs typeface="Calibri" panose="020F0502020204030204" pitchFamily="34" charset="0"/>
              </a:rPr>
              <a:t>NHS England and NHS Improvement</a:t>
            </a:r>
          </a:p>
        </p:txBody>
      </p:sp>
      <p:sp>
        <p:nvSpPr>
          <p:cNvPr id="5" name="TextBox 4">
            <a:extLst>
              <a:ext uri="{FF2B5EF4-FFF2-40B4-BE49-F238E27FC236}">
                <a16:creationId xmlns:a16="http://schemas.microsoft.com/office/drawing/2014/main" id="{D32D8A2B-814F-164F-99E5-9626877EA953}"/>
              </a:ext>
            </a:extLst>
          </p:cNvPr>
          <p:cNvSpPr txBox="1"/>
          <p:nvPr/>
        </p:nvSpPr>
        <p:spPr>
          <a:xfrm>
            <a:off x="1215342" y="1638477"/>
            <a:ext cx="7641318" cy="4699492"/>
          </a:xfrm>
          <a:prstGeom prst="rect">
            <a:avLst/>
          </a:prstGeom>
          <a:noFill/>
        </p:spPr>
        <p:txBody>
          <a:bodyPr wrap="square" rtlCol="0">
            <a:spAutoFit/>
          </a:bodyPr>
          <a:lstStyle/>
          <a:p>
            <a:pPr>
              <a:lnSpc>
                <a:spcPct val="114000"/>
              </a:lnSpc>
            </a:pPr>
            <a:r>
              <a:rPr lang="en-US" sz="2400" i="1" dirty="0">
                <a:latin typeface="Calibri" panose="020F0502020204030204" pitchFamily="34" charset="0"/>
                <a:cs typeface="Calibri" panose="020F0502020204030204" pitchFamily="34" charset="0"/>
              </a:rPr>
              <a:t>As Chairs I will be looking for your leadership in supporting your executive teams and staff at a hugely challenging time; enabling them to focus on these important priorities by minimising unrelated activity (for example postponing all Board development or strategy sessions, keeping Board 	   	   meetings and committee meetings to the minimum 	     needed to give effective assurance on these 	   	       priorities)…and giving your backing to the 	 	         redeployment of clinical staff  to the opening of 	           frontline capacity or to accelerate the 	   	 	             vaccination programme wherever possible.</a:t>
            </a:r>
          </a:p>
        </p:txBody>
      </p:sp>
      <p:sp>
        <p:nvSpPr>
          <p:cNvPr id="6" name="TextBox 5">
            <a:extLst>
              <a:ext uri="{FF2B5EF4-FFF2-40B4-BE49-F238E27FC236}">
                <a16:creationId xmlns:a16="http://schemas.microsoft.com/office/drawing/2014/main" id="{61495AA8-5A78-8140-A5DF-3778EEA2723D}"/>
              </a:ext>
            </a:extLst>
          </p:cNvPr>
          <p:cNvSpPr txBox="1"/>
          <p:nvPr/>
        </p:nvSpPr>
        <p:spPr>
          <a:xfrm>
            <a:off x="150138" y="1354193"/>
            <a:ext cx="954107" cy="1938992"/>
          </a:xfrm>
          <a:prstGeom prst="rect">
            <a:avLst/>
          </a:prstGeom>
          <a:noFill/>
        </p:spPr>
        <p:txBody>
          <a:bodyPr wrap="none" rtlCol="0">
            <a:spAutoFit/>
          </a:bodyPr>
          <a:lstStyle/>
          <a:p>
            <a:r>
              <a:rPr lang="en-US" sz="12000" b="1" dirty="0">
                <a:solidFill>
                  <a:srgbClr val="AE2573"/>
                </a:solidFill>
                <a:latin typeface="Arial Black" panose="020B0604020202020204" pitchFamily="34" charset="0"/>
                <a:cs typeface="Arial Black" panose="020B0604020202020204" pitchFamily="34" charset="0"/>
              </a:rPr>
              <a:t>“</a:t>
            </a:r>
          </a:p>
        </p:txBody>
      </p:sp>
    </p:spTree>
    <p:extLst>
      <p:ext uri="{BB962C8B-B14F-4D97-AF65-F5344CB8AC3E}">
        <p14:creationId xmlns:p14="http://schemas.microsoft.com/office/powerpoint/2010/main" val="3055353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67ECA6A-265B-7945-AA28-EA13759086CE}"/>
              </a:ext>
            </a:extLst>
          </p:cNvPr>
          <p:cNvSpPr/>
          <p:nvPr/>
        </p:nvSpPr>
        <p:spPr>
          <a:xfrm>
            <a:off x="4565641" y="2597139"/>
            <a:ext cx="4271958" cy="1973269"/>
          </a:xfrm>
          <a:prstGeom prst="rect">
            <a:avLst/>
          </a:prstGeom>
          <a:solidFill>
            <a:srgbClr val="005EB8">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CA39818-9B8B-8D4A-A11D-41499E1D406F}"/>
              </a:ext>
            </a:extLst>
          </p:cNvPr>
          <p:cNvSpPr/>
          <p:nvPr/>
        </p:nvSpPr>
        <p:spPr>
          <a:xfrm>
            <a:off x="293690" y="2597679"/>
            <a:ext cx="4271958" cy="1973269"/>
          </a:xfrm>
          <a:prstGeom prst="rect">
            <a:avLst/>
          </a:prstGeom>
          <a:solidFill>
            <a:srgbClr val="AE2573">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3714CFB-80FE-454F-A4B7-929B5564A211}"/>
              </a:ext>
            </a:extLst>
          </p:cNvPr>
          <p:cNvSpPr>
            <a:spLocks noGrp="1"/>
          </p:cNvSpPr>
          <p:nvPr>
            <p:ph type="title"/>
          </p:nvPr>
        </p:nvSpPr>
        <p:spPr/>
        <p:txBody>
          <a:bodyPr/>
          <a:lstStyle/>
          <a:p>
            <a:r>
              <a:rPr lang="en-US" dirty="0"/>
              <a:t>Financial considerations: a year of two halves</a:t>
            </a:r>
          </a:p>
        </p:txBody>
      </p:sp>
      <p:pic>
        <p:nvPicPr>
          <p:cNvPr id="5" name="Graphic 4" descr="Scales of justice outline">
            <a:extLst>
              <a:ext uri="{FF2B5EF4-FFF2-40B4-BE49-F238E27FC236}">
                <a16:creationId xmlns:a16="http://schemas.microsoft.com/office/drawing/2014/main" id="{DEEDC716-14D5-D546-8613-F58215C579F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15254" y="2614240"/>
            <a:ext cx="1844414" cy="1844414"/>
          </a:xfrm>
          <a:prstGeom prst="rect">
            <a:avLst/>
          </a:prstGeom>
        </p:spPr>
      </p:pic>
      <p:pic>
        <p:nvPicPr>
          <p:cNvPr id="7" name="Graphic 6" descr="Seesaw outline">
            <a:extLst>
              <a:ext uri="{FF2B5EF4-FFF2-40B4-BE49-F238E27FC236}">
                <a16:creationId xmlns:a16="http://schemas.microsoft.com/office/drawing/2014/main" id="{CD78BA3C-0EE9-DC44-941C-EA4097A68A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22901" y="2397784"/>
            <a:ext cx="2357438" cy="2357438"/>
          </a:xfrm>
          <a:prstGeom prst="rect">
            <a:avLst/>
          </a:prstGeom>
        </p:spPr>
      </p:pic>
      <p:sp>
        <p:nvSpPr>
          <p:cNvPr id="8" name="Rectangle 7">
            <a:extLst>
              <a:ext uri="{FF2B5EF4-FFF2-40B4-BE49-F238E27FC236}">
                <a16:creationId xmlns:a16="http://schemas.microsoft.com/office/drawing/2014/main" id="{022D74D7-5673-8E44-A65E-9571CDE95A05}"/>
              </a:ext>
            </a:extLst>
          </p:cNvPr>
          <p:cNvSpPr/>
          <p:nvPr/>
        </p:nvSpPr>
        <p:spPr>
          <a:xfrm>
            <a:off x="287335" y="1714501"/>
            <a:ext cx="4284662" cy="900112"/>
          </a:xfrm>
          <a:prstGeom prst="rect">
            <a:avLst/>
          </a:prstGeom>
          <a:solidFill>
            <a:srgbClr val="AE25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Calibri" panose="020F0502020204030204" pitchFamily="34" charset="0"/>
                <a:cs typeface="Calibri" panose="020F0502020204030204" pitchFamily="34" charset="0"/>
              </a:rPr>
              <a:t>H1 2020/21</a:t>
            </a:r>
          </a:p>
        </p:txBody>
      </p:sp>
      <p:sp>
        <p:nvSpPr>
          <p:cNvPr id="9" name="Rectangle 8">
            <a:extLst>
              <a:ext uri="{FF2B5EF4-FFF2-40B4-BE49-F238E27FC236}">
                <a16:creationId xmlns:a16="http://schemas.microsoft.com/office/drawing/2014/main" id="{6501AC63-C129-A049-8DA1-0056147A2CE4}"/>
              </a:ext>
            </a:extLst>
          </p:cNvPr>
          <p:cNvSpPr/>
          <p:nvPr/>
        </p:nvSpPr>
        <p:spPr>
          <a:xfrm>
            <a:off x="4565648" y="1714501"/>
            <a:ext cx="4284662" cy="900112"/>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Calibri" panose="020F0502020204030204" pitchFamily="34" charset="0"/>
                <a:cs typeface="Calibri" panose="020F0502020204030204" pitchFamily="34" charset="0"/>
              </a:rPr>
              <a:t>H2 2020/21</a:t>
            </a:r>
          </a:p>
        </p:txBody>
      </p:sp>
      <p:sp>
        <p:nvSpPr>
          <p:cNvPr id="13" name="TextBox 12">
            <a:extLst>
              <a:ext uri="{FF2B5EF4-FFF2-40B4-BE49-F238E27FC236}">
                <a16:creationId xmlns:a16="http://schemas.microsoft.com/office/drawing/2014/main" id="{A73346F0-F200-0C48-B3A7-30596E40F9BC}"/>
              </a:ext>
            </a:extLst>
          </p:cNvPr>
          <p:cNvSpPr txBox="1"/>
          <p:nvPr/>
        </p:nvSpPr>
        <p:spPr>
          <a:xfrm>
            <a:off x="293690" y="4755221"/>
            <a:ext cx="4278307" cy="1015663"/>
          </a:xfrm>
          <a:prstGeom prst="rect">
            <a:avLst/>
          </a:prstGeom>
          <a:noFill/>
        </p:spPr>
        <p:txBody>
          <a:bodyPr wrap="square" rtlCol="0">
            <a:spAutoFit/>
          </a:bodyPr>
          <a:lstStyle/>
          <a:p>
            <a:pPr algn="ctr"/>
            <a:r>
              <a:rPr lang="en-US" sz="2000" b="1" dirty="0">
                <a:solidFill>
                  <a:srgbClr val="AE2573"/>
                </a:solidFill>
                <a:latin typeface="Calibri" panose="020F0502020204030204" pitchFamily="34" charset="0"/>
                <a:cs typeface="Calibri" panose="020F0502020204030204" pitchFamily="34" charset="0"/>
              </a:rPr>
              <a:t>All COVID expenditure matched each month, so break-even position throughout</a:t>
            </a:r>
          </a:p>
        </p:txBody>
      </p:sp>
      <p:sp>
        <p:nvSpPr>
          <p:cNvPr id="14" name="TextBox 13">
            <a:extLst>
              <a:ext uri="{FF2B5EF4-FFF2-40B4-BE49-F238E27FC236}">
                <a16:creationId xmlns:a16="http://schemas.microsoft.com/office/drawing/2014/main" id="{7B4462F7-8574-5441-BF92-1DC2469C6B57}"/>
              </a:ext>
            </a:extLst>
          </p:cNvPr>
          <p:cNvSpPr txBox="1"/>
          <p:nvPr/>
        </p:nvSpPr>
        <p:spPr>
          <a:xfrm>
            <a:off x="4729163" y="4748652"/>
            <a:ext cx="4108435" cy="1015663"/>
          </a:xfrm>
          <a:prstGeom prst="rect">
            <a:avLst/>
          </a:prstGeom>
          <a:noFill/>
        </p:spPr>
        <p:txBody>
          <a:bodyPr wrap="square" rtlCol="0">
            <a:spAutoFit/>
          </a:bodyPr>
          <a:lstStyle/>
          <a:p>
            <a:pPr algn="ctr"/>
            <a:r>
              <a:rPr lang="en-US" sz="2000" b="1" dirty="0">
                <a:solidFill>
                  <a:srgbClr val="005EB8"/>
                </a:solidFill>
                <a:latin typeface="Calibri" panose="020F0502020204030204" pitchFamily="34" charset="0"/>
                <a:cs typeface="Calibri" panose="020F0502020204030204" pitchFamily="34" charset="0"/>
              </a:rPr>
              <a:t>COVID expenditure ‘pot’ provided at system level. For WWL, this means a c.£3m difference each month</a:t>
            </a:r>
          </a:p>
        </p:txBody>
      </p:sp>
      <p:pic>
        <p:nvPicPr>
          <p:cNvPr id="23" name="Graphic 22" descr="Coins outline">
            <a:extLst>
              <a:ext uri="{FF2B5EF4-FFF2-40B4-BE49-F238E27FC236}">
                <a16:creationId xmlns:a16="http://schemas.microsoft.com/office/drawing/2014/main" id="{391DFDB7-5C10-0E40-BAEA-726426B4C54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242275" y="3175712"/>
            <a:ext cx="841312" cy="841312"/>
          </a:xfrm>
          <a:prstGeom prst="rect">
            <a:avLst/>
          </a:prstGeom>
        </p:spPr>
      </p:pic>
      <p:pic>
        <p:nvPicPr>
          <p:cNvPr id="24" name="Graphic 23" descr="Coins outline">
            <a:extLst>
              <a:ext uri="{FF2B5EF4-FFF2-40B4-BE49-F238E27FC236}">
                <a16:creationId xmlns:a16="http://schemas.microsoft.com/office/drawing/2014/main" id="{A7EB5C47-E11F-1A46-A18D-70B0DB73CA3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1534" y="3206816"/>
            <a:ext cx="841312" cy="841312"/>
          </a:xfrm>
          <a:prstGeom prst="rect">
            <a:avLst/>
          </a:prstGeom>
        </p:spPr>
      </p:pic>
      <p:pic>
        <p:nvPicPr>
          <p:cNvPr id="25" name="Graphic 24" descr="Coins outline">
            <a:extLst>
              <a:ext uri="{FF2B5EF4-FFF2-40B4-BE49-F238E27FC236}">
                <a16:creationId xmlns:a16="http://schemas.microsoft.com/office/drawing/2014/main" id="{A047CDD5-749A-CE46-BBB0-AA5590FAA54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845552" y="2965918"/>
            <a:ext cx="841312" cy="841312"/>
          </a:xfrm>
          <a:prstGeom prst="rect">
            <a:avLst/>
          </a:prstGeom>
        </p:spPr>
      </p:pic>
      <p:pic>
        <p:nvPicPr>
          <p:cNvPr id="26" name="Graphic 25" descr="Coins outline">
            <a:extLst>
              <a:ext uri="{FF2B5EF4-FFF2-40B4-BE49-F238E27FC236}">
                <a16:creationId xmlns:a16="http://schemas.microsoft.com/office/drawing/2014/main" id="{3BABBAA0-54BB-AA43-879A-53FF66275C7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759525" y="3397562"/>
            <a:ext cx="841312" cy="841312"/>
          </a:xfrm>
          <a:prstGeom prst="rect">
            <a:avLst/>
          </a:prstGeom>
        </p:spPr>
      </p:pic>
      <p:sp>
        <p:nvSpPr>
          <p:cNvPr id="31" name="TextBox 30">
            <a:extLst>
              <a:ext uri="{FF2B5EF4-FFF2-40B4-BE49-F238E27FC236}">
                <a16:creationId xmlns:a16="http://schemas.microsoft.com/office/drawing/2014/main" id="{E263448A-7F84-3D43-A380-7B7D5A7E8363}"/>
              </a:ext>
            </a:extLst>
          </p:cNvPr>
          <p:cNvSpPr txBox="1"/>
          <p:nvPr/>
        </p:nvSpPr>
        <p:spPr>
          <a:xfrm>
            <a:off x="3477255" y="2882454"/>
            <a:ext cx="397866" cy="369332"/>
          </a:xfrm>
          <a:prstGeom prst="rect">
            <a:avLst/>
          </a:prstGeom>
          <a:noFill/>
        </p:spPr>
        <p:txBody>
          <a:bodyPr wrap="square" rtlCol="0">
            <a:spAutoFit/>
          </a:bodyPr>
          <a:lstStyle/>
          <a:p>
            <a:r>
              <a:rPr lang="en-US" b="1" dirty="0">
                <a:solidFill>
                  <a:srgbClr val="AE2573"/>
                </a:solidFill>
                <a:latin typeface="Calibri" panose="020F0502020204030204" pitchFamily="34" charset="0"/>
                <a:cs typeface="Calibri" panose="020F0502020204030204" pitchFamily="34" charset="0"/>
              </a:rPr>
              <a:t>IN</a:t>
            </a:r>
          </a:p>
        </p:txBody>
      </p:sp>
      <p:sp>
        <p:nvSpPr>
          <p:cNvPr id="32" name="TextBox 31">
            <a:extLst>
              <a:ext uri="{FF2B5EF4-FFF2-40B4-BE49-F238E27FC236}">
                <a16:creationId xmlns:a16="http://schemas.microsoft.com/office/drawing/2014/main" id="{81F9F216-0121-4D44-B95C-37547502CE16}"/>
              </a:ext>
            </a:extLst>
          </p:cNvPr>
          <p:cNvSpPr txBox="1"/>
          <p:nvPr/>
        </p:nvSpPr>
        <p:spPr>
          <a:xfrm>
            <a:off x="8002834" y="2722091"/>
            <a:ext cx="397866" cy="369332"/>
          </a:xfrm>
          <a:prstGeom prst="rect">
            <a:avLst/>
          </a:prstGeom>
          <a:noFill/>
        </p:spPr>
        <p:txBody>
          <a:bodyPr wrap="none" rtlCol="0">
            <a:spAutoFit/>
          </a:bodyPr>
          <a:lstStyle/>
          <a:p>
            <a:r>
              <a:rPr lang="en-US" b="1" dirty="0">
                <a:solidFill>
                  <a:srgbClr val="005EB8"/>
                </a:solidFill>
                <a:latin typeface="Calibri" panose="020F0502020204030204" pitchFamily="34" charset="0"/>
                <a:cs typeface="Calibri" panose="020F0502020204030204" pitchFamily="34" charset="0"/>
              </a:rPr>
              <a:t>IN</a:t>
            </a:r>
          </a:p>
        </p:txBody>
      </p:sp>
      <p:sp>
        <p:nvSpPr>
          <p:cNvPr id="33" name="TextBox 32">
            <a:extLst>
              <a:ext uri="{FF2B5EF4-FFF2-40B4-BE49-F238E27FC236}">
                <a16:creationId xmlns:a16="http://schemas.microsoft.com/office/drawing/2014/main" id="{65423EDC-0CFC-164E-BBB0-73BC9A6C3D5D}"/>
              </a:ext>
            </a:extLst>
          </p:cNvPr>
          <p:cNvSpPr txBox="1"/>
          <p:nvPr/>
        </p:nvSpPr>
        <p:spPr>
          <a:xfrm>
            <a:off x="481483" y="2912295"/>
            <a:ext cx="604653" cy="369332"/>
          </a:xfrm>
          <a:prstGeom prst="rect">
            <a:avLst/>
          </a:prstGeom>
          <a:noFill/>
        </p:spPr>
        <p:txBody>
          <a:bodyPr wrap="none" rtlCol="0">
            <a:spAutoFit/>
          </a:bodyPr>
          <a:lstStyle/>
          <a:p>
            <a:r>
              <a:rPr lang="en-US" b="1" dirty="0">
                <a:solidFill>
                  <a:srgbClr val="AE2573"/>
                </a:solidFill>
                <a:latin typeface="Calibri" panose="020F0502020204030204" pitchFamily="34" charset="0"/>
                <a:cs typeface="Calibri" panose="020F0502020204030204" pitchFamily="34" charset="0"/>
              </a:rPr>
              <a:t>OUT</a:t>
            </a:r>
          </a:p>
        </p:txBody>
      </p:sp>
      <p:sp>
        <p:nvSpPr>
          <p:cNvPr id="34" name="TextBox 33">
            <a:extLst>
              <a:ext uri="{FF2B5EF4-FFF2-40B4-BE49-F238E27FC236}">
                <a16:creationId xmlns:a16="http://schemas.microsoft.com/office/drawing/2014/main" id="{794FE5F4-9B72-0D40-91B2-00478AC2BC62}"/>
              </a:ext>
            </a:extLst>
          </p:cNvPr>
          <p:cNvSpPr txBox="1"/>
          <p:nvPr/>
        </p:nvSpPr>
        <p:spPr>
          <a:xfrm>
            <a:off x="4826319" y="3132822"/>
            <a:ext cx="604653" cy="369332"/>
          </a:xfrm>
          <a:prstGeom prst="rect">
            <a:avLst/>
          </a:prstGeom>
          <a:noFill/>
        </p:spPr>
        <p:txBody>
          <a:bodyPr wrap="none" rtlCol="0">
            <a:spAutoFit/>
          </a:bodyPr>
          <a:lstStyle/>
          <a:p>
            <a:r>
              <a:rPr lang="en-US" b="1" dirty="0">
                <a:solidFill>
                  <a:srgbClr val="005EB8"/>
                </a:solidFill>
                <a:latin typeface="Calibri" panose="020F0502020204030204" pitchFamily="34" charset="0"/>
                <a:cs typeface="Calibri" panose="020F0502020204030204" pitchFamily="34" charset="0"/>
              </a:rPr>
              <a:t>OUT</a:t>
            </a:r>
          </a:p>
        </p:txBody>
      </p:sp>
    </p:spTree>
    <p:extLst>
      <p:ext uri="{BB962C8B-B14F-4D97-AF65-F5344CB8AC3E}">
        <p14:creationId xmlns:p14="http://schemas.microsoft.com/office/powerpoint/2010/main" val="875280507"/>
      </p:ext>
    </p:extLst>
  </p:cSld>
  <p:clrMapOvr>
    <a:masterClrMapping/>
  </p:clrMapOvr>
</p:sld>
</file>

<file path=ppt/theme/theme1.xml><?xml version="1.0" encoding="utf-8"?>
<a:theme xmlns:a="http://schemas.openxmlformats.org/drawingml/2006/main" name="PowerPoint_Presentation_2017">
  <a:themeElements>
    <a:clrScheme name="PM colours">
      <a:dk1>
        <a:srgbClr val="000000"/>
      </a:dk1>
      <a:lt1>
        <a:srgbClr val="FFFFFF"/>
      </a:lt1>
      <a:dk2>
        <a:srgbClr val="000000"/>
      </a:dk2>
      <a:lt2>
        <a:srgbClr val="808080"/>
      </a:lt2>
      <a:accent1>
        <a:srgbClr val="BBE0E3"/>
      </a:accent1>
      <a:accent2>
        <a:srgbClr val="33CC33"/>
      </a:accent2>
      <a:accent3>
        <a:srgbClr val="FFFFFF"/>
      </a:accent3>
      <a:accent4>
        <a:srgbClr val="000000"/>
      </a:accent4>
      <a:accent5>
        <a:srgbClr val="DAEDEF"/>
      </a:accent5>
      <a:accent6>
        <a:srgbClr val="B4F6B4"/>
      </a:accent6>
      <a:hlink>
        <a:srgbClr val="009999"/>
      </a:hlink>
      <a:folHlink>
        <a:srgbClr val="BCF0A2"/>
      </a:folHlink>
    </a:clrScheme>
    <a:fontScheme name="Default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werPoint_Presentation_2017 [Read-Only] [Compatibility Mode]" id="{89266355-F102-4AE4-A972-0CD98583F8A5}" vid="{FCDEEA8B-99C8-46FB-96AC-BA481A73C37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9097454A9524459ED15F44D0AE1CAD" ma:contentTypeVersion="2" ma:contentTypeDescription="Create a new document." ma:contentTypeScope="" ma:versionID="1f301237e40b21457d6aa53feaa19ecc">
  <xsd:schema xmlns:xsd="http://www.w3.org/2001/XMLSchema" xmlns:xs="http://www.w3.org/2001/XMLSchema" xmlns:p="http://schemas.microsoft.com/office/2006/metadata/properties" xmlns:ns2="a18359c4-d59c-4bb3-bd5d-110810c4ec34" targetNamespace="http://schemas.microsoft.com/office/2006/metadata/properties" ma:root="true" ma:fieldsID="d9c4b462196dd5183d6233ef5895449f" ns2:_="">
    <xsd:import namespace="a18359c4-d59c-4bb3-bd5d-110810c4ec3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8359c4-d59c-4bb3-bd5d-110810c4ec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92386A-BC44-48E3-B52A-70E665FB37CC}">
  <ds:schemaRefs>
    <ds:schemaRef ds:uri="a18359c4-d59c-4bb3-bd5d-110810c4ec3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4BE4CD9-EE9D-418F-A3A3-FD22537C45AF}">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a18359c4-d59c-4bb3-bd5d-110810c4ec34"/>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CC207F79-1B45-4A50-B0F3-A8A6FA71C1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2752</TotalTime>
  <Words>811</Words>
  <Application>Microsoft Macintosh PowerPoint</Application>
  <PresentationFormat>On-screen Show (4:3)</PresentationFormat>
  <Paragraphs>85</Paragraphs>
  <Slides>13</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Black</vt:lpstr>
      <vt:lpstr>Arial Rounded MT Bold</vt:lpstr>
      <vt:lpstr>Calibri</vt:lpstr>
      <vt:lpstr>Calibri Light</vt:lpstr>
      <vt:lpstr>Wingdings</vt:lpstr>
      <vt:lpstr>PowerPoint_Presentation_2017</vt:lpstr>
      <vt:lpstr>Chief Executive’s update</vt:lpstr>
      <vt:lpstr>Current situation</vt:lpstr>
      <vt:lpstr>So what does this mean?</vt:lpstr>
      <vt:lpstr>So what does this mean?</vt:lpstr>
      <vt:lpstr>Vaccination programme</vt:lpstr>
      <vt:lpstr>Additional vaccinations</vt:lpstr>
      <vt:lpstr>5 priorities for the NHS in the North West</vt:lpstr>
      <vt:lpstr>Approach to meetings</vt:lpstr>
      <vt:lpstr>Financial considerations: a year of two halves</vt:lpstr>
      <vt:lpstr>What have we done?</vt:lpstr>
      <vt:lpstr>Other updates</vt:lpstr>
      <vt:lpstr>Key messages</vt:lpstr>
      <vt:lpstr>PowerPoint Presentation</vt:lpstr>
    </vt:vector>
  </TitlesOfParts>
  <Manager/>
  <Company>w</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HSMR Latest Position to July 2017</dc:title>
  <dc:subject/>
  <dc:creator>Windows User</dc:creator>
  <cp:keywords/>
  <dc:description/>
  <cp:lastModifiedBy>Paul Howard</cp:lastModifiedBy>
  <cp:revision>314</cp:revision>
  <cp:lastPrinted>2020-07-08T12:55:22Z</cp:lastPrinted>
  <dcterms:created xsi:type="dcterms:W3CDTF">2017-10-30T13:03:31Z</dcterms:created>
  <dcterms:modified xsi:type="dcterms:W3CDTF">2021-01-26T11:25:12Z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0x010100C79097454A9524459ED15F44D0AE1CAD</vt:lpwstr>
  </property>
</Properties>
</file>