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783" autoAdjust="0"/>
  </p:normalViewPr>
  <p:slideViewPr>
    <p:cSldViewPr>
      <p:cViewPr varScale="1">
        <p:scale>
          <a:sx n="90" d="100"/>
          <a:sy n="90" d="100"/>
        </p:scale>
        <p:origin x="19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DED03EC-6B3F-424B-A632-5A0DBD7EC506}" type="datetimeFigureOut">
              <a:rPr lang="en-US" smtClean="0"/>
              <a:pPr/>
              <a:t>11/4/2021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6F50EC3F-0967-4E5C-805D-F32B7A9BD3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27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537E-5FD3-4C50-A613-715F4948A32D}" type="datetimeFigureOut">
              <a:rPr lang="en-US" smtClean="0"/>
              <a:pPr/>
              <a:t>11/4/2021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BB2E-4382-4452-A614-1D832974A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537E-5FD3-4C50-A613-715F4948A32D}" type="datetimeFigureOut">
              <a:rPr lang="en-US" smtClean="0"/>
              <a:pPr/>
              <a:t>11/4/2021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BB2E-4382-4452-A614-1D832974A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537E-5FD3-4C50-A613-715F4948A32D}" type="datetimeFigureOut">
              <a:rPr lang="en-US" smtClean="0"/>
              <a:pPr/>
              <a:t>11/4/2021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BB2E-4382-4452-A614-1D832974A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537E-5FD3-4C50-A613-715F4948A32D}" type="datetimeFigureOut">
              <a:rPr lang="en-US" smtClean="0"/>
              <a:pPr/>
              <a:t>11/4/2021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BB2E-4382-4452-A614-1D832974A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537E-5FD3-4C50-A613-715F4948A32D}" type="datetimeFigureOut">
              <a:rPr lang="en-US" smtClean="0"/>
              <a:pPr/>
              <a:t>11/4/2021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BB2E-4382-4452-A614-1D832974A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537E-5FD3-4C50-A613-715F4948A32D}" type="datetimeFigureOut">
              <a:rPr lang="en-US" smtClean="0"/>
              <a:pPr/>
              <a:t>11/4/2021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BB2E-4382-4452-A614-1D832974A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537E-5FD3-4C50-A613-715F4948A32D}" type="datetimeFigureOut">
              <a:rPr lang="en-US" smtClean="0"/>
              <a:pPr/>
              <a:t>11/4/2021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BB2E-4382-4452-A614-1D832974A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537E-5FD3-4C50-A613-715F4948A32D}" type="datetimeFigureOut">
              <a:rPr lang="en-US" smtClean="0"/>
              <a:pPr/>
              <a:t>11/4/2021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BB2E-4382-4452-A614-1D832974A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537E-5FD3-4C50-A613-715F4948A32D}" type="datetimeFigureOut">
              <a:rPr lang="en-US" smtClean="0"/>
              <a:pPr/>
              <a:t>11/4/2021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BB2E-4382-4452-A614-1D832974A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537E-5FD3-4C50-A613-715F4948A32D}" type="datetimeFigureOut">
              <a:rPr lang="en-US" smtClean="0"/>
              <a:pPr/>
              <a:t>11/4/2021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BB2E-4382-4452-A614-1D832974A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537E-5FD3-4C50-A613-715F4948A32D}" type="datetimeFigureOut">
              <a:rPr lang="en-US" smtClean="0"/>
              <a:pPr/>
              <a:t>11/4/2021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BB2E-4382-4452-A614-1D832974A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C537E-5FD3-4C50-A613-715F4948A32D}" type="datetimeFigureOut">
              <a:rPr lang="en-US" smtClean="0"/>
              <a:pPr/>
              <a:t>11/4/2021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DBB2E-4382-4452-A614-1D832974A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142852"/>
            <a:ext cx="7772400" cy="357189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WWL HR Department Structure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786182" y="1142984"/>
            <a:ext cx="1571636" cy="50006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Deputy Director of HR</a:t>
            </a:r>
          </a:p>
          <a:p>
            <a:pPr algn="ctr"/>
            <a:r>
              <a:rPr lang="en-GB" sz="800" dirty="0"/>
              <a:t>B8d 1 WTE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4068" y="3657748"/>
            <a:ext cx="1052151" cy="5262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Senior HRBP</a:t>
            </a:r>
          </a:p>
          <a:p>
            <a:pPr algn="ctr"/>
            <a:r>
              <a:rPr lang="en-GB" sz="800" dirty="0"/>
              <a:t>Specialist Services/Medical HR</a:t>
            </a:r>
          </a:p>
          <a:p>
            <a:pPr algn="ctr"/>
            <a:r>
              <a:rPr lang="en-GB" sz="800" dirty="0"/>
              <a:t> 8a 1 WTE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693348" y="2432719"/>
            <a:ext cx="893963" cy="518322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Assistant HRBP Medicine</a:t>
            </a:r>
          </a:p>
          <a:p>
            <a:pPr algn="ctr"/>
            <a:r>
              <a:rPr lang="en-GB" sz="800" dirty="0"/>
              <a:t>B6 1.0 WTE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705276" y="3041252"/>
            <a:ext cx="886679" cy="51752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 HR Advisor</a:t>
            </a:r>
          </a:p>
          <a:p>
            <a:pPr algn="ctr"/>
            <a:r>
              <a:rPr lang="en-GB" sz="800" dirty="0"/>
              <a:t>Surgery</a:t>
            </a:r>
          </a:p>
          <a:p>
            <a:pPr algn="ctr"/>
            <a:r>
              <a:rPr lang="en-GB" sz="800" dirty="0"/>
              <a:t> B5 0.8 WTE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183542" y="4955884"/>
            <a:ext cx="886678" cy="51752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HR Assistants (x4)</a:t>
            </a:r>
          </a:p>
          <a:p>
            <a:pPr algn="ctr"/>
            <a:r>
              <a:rPr lang="en-GB" sz="800" dirty="0"/>
              <a:t>B3 2.6 WTE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201196" y="6227443"/>
            <a:ext cx="885088" cy="51752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HR Clerks (x3)</a:t>
            </a:r>
          </a:p>
          <a:p>
            <a:pPr algn="ctr"/>
            <a:r>
              <a:rPr lang="en-GB" sz="800" dirty="0"/>
              <a:t>B2 2.02 WTE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675875" y="4960268"/>
            <a:ext cx="901231" cy="513144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Workforce Officer </a:t>
            </a:r>
          </a:p>
          <a:p>
            <a:pPr algn="ctr"/>
            <a:r>
              <a:rPr lang="en-GB" sz="800" dirty="0"/>
              <a:t>B5 1 WTE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626285" y="4320335"/>
            <a:ext cx="901231" cy="51752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Workforce Administrator  B3 0.5 WTE</a:t>
            </a:r>
          </a:p>
        </p:txBody>
      </p:sp>
      <p:cxnSp>
        <p:nvCxnSpPr>
          <p:cNvPr id="100" name="Straight Connector 99"/>
          <p:cNvCxnSpPr/>
          <p:nvPr/>
        </p:nvCxnSpPr>
        <p:spPr>
          <a:xfrm>
            <a:off x="921698" y="393690"/>
            <a:ext cx="49223" cy="164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342932" y="2508274"/>
            <a:ext cx="0" cy="141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Date Placeholder 10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r>
              <a:rPr lang="en-US" dirty="0"/>
              <a:t>November 2021</a:t>
            </a:r>
          </a:p>
          <a:p>
            <a:endParaRPr lang="en-GB" dirty="0"/>
          </a:p>
        </p:txBody>
      </p:sp>
      <p:pic>
        <p:nvPicPr>
          <p:cNvPr id="106" name="Picture 72" descr="Circle grou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12875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Rounded Rectangle 56"/>
          <p:cNvSpPr/>
          <p:nvPr/>
        </p:nvSpPr>
        <p:spPr>
          <a:xfrm>
            <a:off x="3786182" y="571480"/>
            <a:ext cx="1571636" cy="50006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Director of Workforce</a:t>
            </a:r>
          </a:p>
        </p:txBody>
      </p:sp>
      <p:cxnSp>
        <p:nvCxnSpPr>
          <p:cNvPr id="61" name="Straight Connector 60"/>
          <p:cNvCxnSpPr>
            <a:stCxn id="57" idx="2"/>
            <a:endCxn id="4" idx="0"/>
          </p:cNvCxnSpPr>
          <p:nvPr/>
        </p:nvCxnSpPr>
        <p:spPr>
          <a:xfrm rot="5400000">
            <a:off x="4536281" y="110726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1679509" y="4341998"/>
            <a:ext cx="893964" cy="495866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Assistant HRBP Corporate &amp; </a:t>
            </a:r>
          </a:p>
          <a:p>
            <a:pPr algn="ctr"/>
            <a:r>
              <a:rPr lang="en-GB" sz="800" dirty="0"/>
              <a:t>E &amp; F </a:t>
            </a:r>
          </a:p>
          <a:p>
            <a:pPr algn="ctr"/>
            <a:r>
              <a:rPr lang="en-GB" sz="800" dirty="0"/>
              <a:t>B6 1 .0WTE</a:t>
            </a:r>
          </a:p>
        </p:txBody>
      </p:sp>
      <p:sp>
        <p:nvSpPr>
          <p:cNvPr id="128" name="Oval 127"/>
          <p:cNvSpPr/>
          <p:nvPr/>
        </p:nvSpPr>
        <p:spPr>
          <a:xfrm>
            <a:off x="5572130" y="643931"/>
            <a:ext cx="1857388" cy="5000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PA to Director of Workforce</a:t>
            </a:r>
          </a:p>
        </p:txBody>
      </p:sp>
      <p:cxnSp>
        <p:nvCxnSpPr>
          <p:cNvPr id="130" name="Straight Connector 129"/>
          <p:cNvCxnSpPr/>
          <p:nvPr/>
        </p:nvCxnSpPr>
        <p:spPr>
          <a:xfrm>
            <a:off x="5357818" y="92867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1115616" y="3182693"/>
            <a:ext cx="0" cy="338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682637" y="3675757"/>
            <a:ext cx="905518" cy="51752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HR Advisor </a:t>
            </a:r>
          </a:p>
          <a:p>
            <a:pPr algn="ctr"/>
            <a:r>
              <a:rPr lang="en-GB" sz="800" dirty="0"/>
              <a:t> Specialist Services B5 </a:t>
            </a:r>
          </a:p>
          <a:p>
            <a:pPr algn="ctr"/>
            <a:r>
              <a:rPr lang="en-GB" sz="800" dirty="0"/>
              <a:t>1 WTE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4068" y="2426369"/>
            <a:ext cx="1052151" cy="51911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Senior HRBP</a:t>
            </a:r>
          </a:p>
          <a:p>
            <a:pPr algn="ctr"/>
            <a:r>
              <a:rPr lang="en-GB" sz="800" dirty="0"/>
              <a:t>Medicine</a:t>
            </a:r>
          </a:p>
          <a:p>
            <a:pPr algn="ctr"/>
            <a:r>
              <a:rPr lang="en-GB" sz="800" dirty="0"/>
              <a:t> 8a 0.91 WTE</a:t>
            </a:r>
          </a:p>
        </p:txBody>
      </p:sp>
      <p:cxnSp>
        <p:nvCxnSpPr>
          <p:cNvPr id="194" name="Straight Connector 193"/>
          <p:cNvCxnSpPr/>
          <p:nvPr/>
        </p:nvCxnSpPr>
        <p:spPr>
          <a:xfrm flipH="1">
            <a:off x="2381839" y="3849257"/>
            <a:ext cx="1" cy="224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161652" y="4329363"/>
            <a:ext cx="901234" cy="493679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Medical HR Assistants  (Med &amp; </a:t>
            </a:r>
            <a:r>
              <a:rPr lang="en-GB" sz="800" dirty="0" err="1"/>
              <a:t>Surg</a:t>
            </a:r>
            <a:r>
              <a:rPr lang="en-GB" sz="800" dirty="0"/>
              <a:t>)</a:t>
            </a:r>
          </a:p>
          <a:p>
            <a:pPr algn="ctr"/>
            <a:r>
              <a:rPr lang="en-GB" sz="800" dirty="0"/>
              <a:t>B3 2 WTE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183542" y="5598198"/>
            <a:ext cx="901231" cy="51636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Medical HR Clerk B2 0.4 WTE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168989" y="3711393"/>
            <a:ext cx="901231" cy="51752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Recruitment Team Leader</a:t>
            </a:r>
          </a:p>
          <a:p>
            <a:pPr algn="ctr"/>
            <a:r>
              <a:rPr lang="en-GB" sz="800" dirty="0"/>
              <a:t>B4 2.0 WTE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663314" y="3674357"/>
            <a:ext cx="901233" cy="51752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HR Project Officer</a:t>
            </a:r>
          </a:p>
          <a:p>
            <a:pPr algn="ctr"/>
            <a:r>
              <a:rPr lang="en-GB" sz="800" dirty="0"/>
              <a:t> B4 1 WTE (rota’s)</a:t>
            </a:r>
          </a:p>
        </p:txBody>
      </p:sp>
      <p:cxnSp>
        <p:nvCxnSpPr>
          <p:cNvPr id="351" name="Straight Connector 350"/>
          <p:cNvCxnSpPr/>
          <p:nvPr/>
        </p:nvCxnSpPr>
        <p:spPr>
          <a:xfrm flipV="1">
            <a:off x="2051720" y="3162298"/>
            <a:ext cx="0" cy="137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699792" y="2428613"/>
            <a:ext cx="828278" cy="516872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HR Admin Support</a:t>
            </a:r>
          </a:p>
          <a:p>
            <a:pPr algn="ctr"/>
            <a:r>
              <a:rPr lang="en-GB" sz="800" dirty="0"/>
              <a:t>B3 0.8 WTE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94068" y="4341997"/>
            <a:ext cx="1052152" cy="49586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Senior HRBP Workforce &amp; E&amp;F B8a 0.8 WTE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3807477" y="3131640"/>
            <a:ext cx="1052152" cy="6574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Senior HR BP Recruitment, Corporate &amp; Joint Services </a:t>
            </a:r>
          </a:p>
          <a:p>
            <a:pPr algn="ctr"/>
            <a:r>
              <a:rPr lang="en-GB" sz="800" dirty="0"/>
              <a:t> B8a 0.88 WTE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161652" y="3123327"/>
            <a:ext cx="886679" cy="517209"/>
          </a:xfrm>
          <a:prstGeom prst="rect">
            <a:avLst/>
          </a:prstGeom>
          <a:solidFill>
            <a:srgbClr val="0070C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Recruitment Manager</a:t>
            </a:r>
          </a:p>
          <a:p>
            <a:pPr algn="ctr"/>
            <a:r>
              <a:rPr lang="en-GB" sz="800" dirty="0"/>
              <a:t> B7 1 WTE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4069" y="3048607"/>
            <a:ext cx="1052150" cy="48137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Senior HRBP</a:t>
            </a:r>
          </a:p>
          <a:p>
            <a:pPr algn="ctr"/>
            <a:r>
              <a:rPr lang="en-GB" sz="800" dirty="0"/>
              <a:t>Surgery</a:t>
            </a:r>
          </a:p>
          <a:p>
            <a:pPr algn="ctr"/>
            <a:r>
              <a:rPr lang="en-GB" sz="800" dirty="0"/>
              <a:t> 8a 1 WTE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807478" y="2421746"/>
            <a:ext cx="1052151" cy="51911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Workforce Governance Lead</a:t>
            </a:r>
          </a:p>
          <a:p>
            <a:pPr algn="ctr"/>
            <a:r>
              <a:rPr lang="en-GB" sz="800" dirty="0"/>
              <a:t>7 1.0 WTE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1265902" y="1729175"/>
            <a:ext cx="1571636" cy="50006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Head of Strategic Workforce Planning and Employee Relations</a:t>
            </a:r>
          </a:p>
          <a:p>
            <a:pPr algn="ctr"/>
            <a:r>
              <a:rPr lang="en-GB" sz="800" dirty="0"/>
              <a:t>B8c  0.91 WTE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301086" y="2421713"/>
            <a:ext cx="1235461" cy="49586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Senior HR Business  Partner International Recruitment  </a:t>
            </a:r>
          </a:p>
          <a:p>
            <a:pPr algn="ctr"/>
            <a:r>
              <a:rPr lang="en-GB" sz="800" dirty="0"/>
              <a:t>B8a 0.6 WTE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79891" y="5658864"/>
            <a:ext cx="1052152" cy="49586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HRBP</a:t>
            </a:r>
          </a:p>
          <a:p>
            <a:pPr algn="ctr"/>
            <a:r>
              <a:rPr lang="en-GB" sz="800" dirty="0"/>
              <a:t>Community B7 </a:t>
            </a:r>
          </a:p>
          <a:p>
            <a:pPr algn="ctr"/>
            <a:r>
              <a:rPr lang="en-GB" sz="800" dirty="0"/>
              <a:t>0.8 WTE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786182" y="3905197"/>
            <a:ext cx="1052152" cy="6079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Senior HRBP (Temporary) Transformation Projects B8a 0.8 WTE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680500" y="2400051"/>
            <a:ext cx="886679" cy="51752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International Recruitment</a:t>
            </a:r>
          </a:p>
          <a:p>
            <a:pPr algn="ctr"/>
            <a:r>
              <a:rPr lang="en-GB" sz="800" dirty="0"/>
              <a:t>Team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6978898" y="3162298"/>
            <a:ext cx="1571636" cy="50006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Programme Directors of </a:t>
            </a:r>
            <a:r>
              <a:rPr lang="en-GB" sz="800" dirty="0" err="1"/>
              <a:t>MCh</a:t>
            </a:r>
            <a:r>
              <a:rPr lang="en-GB" sz="800" dirty="0"/>
              <a:t> and GTEC (International Recruitment Programmes)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634113" y="5648361"/>
            <a:ext cx="893957" cy="516872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HR Admin Support</a:t>
            </a:r>
          </a:p>
          <a:p>
            <a:pPr algn="ctr"/>
            <a:r>
              <a:rPr lang="en-GB" sz="800" dirty="0"/>
              <a:t>B3 0.8 WTE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2204120" y="3314698"/>
            <a:ext cx="0" cy="137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658320" y="5653835"/>
            <a:ext cx="886679" cy="51752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 HR Advisor</a:t>
            </a:r>
          </a:p>
          <a:p>
            <a:pPr algn="ctr"/>
            <a:r>
              <a:rPr lang="en-GB" sz="800" dirty="0"/>
              <a:t>Community &amp; Joint Services</a:t>
            </a:r>
          </a:p>
          <a:p>
            <a:pPr algn="ctr"/>
            <a:r>
              <a:rPr lang="en-GB" sz="800" dirty="0"/>
              <a:t> B5 0.8 WTE</a:t>
            </a:r>
          </a:p>
        </p:txBody>
      </p:sp>
      <p:sp>
        <p:nvSpPr>
          <p:cNvPr id="7" name="Down Arrow 6"/>
          <p:cNvSpPr/>
          <p:nvPr/>
        </p:nvSpPr>
        <p:spPr>
          <a:xfrm>
            <a:off x="3776700" y="1828587"/>
            <a:ext cx="504056" cy="4558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670652" y="1828587"/>
            <a:ext cx="438318" cy="433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6156176" y="1769856"/>
            <a:ext cx="503162" cy="477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CF55E8-3B18-40CE-A58B-BBB2B628A1F4}"/>
              </a:ext>
            </a:extLst>
          </p:cNvPr>
          <p:cNvSpPr/>
          <p:nvPr/>
        </p:nvSpPr>
        <p:spPr>
          <a:xfrm>
            <a:off x="3464793" y="2909501"/>
            <a:ext cx="1288551" cy="79068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Medical Workforce Lead</a:t>
            </a:r>
            <a:br>
              <a:rPr lang="en-GB" sz="800" dirty="0"/>
            </a:br>
            <a:r>
              <a:rPr lang="en-GB" sz="800" dirty="0"/>
              <a:t>B8A 1WTE Permanent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EC1FF3-6C0F-4B9A-AE9F-BFD160D8BDDD}"/>
              </a:ext>
            </a:extLst>
          </p:cNvPr>
          <p:cNvSpPr/>
          <p:nvPr/>
        </p:nvSpPr>
        <p:spPr>
          <a:xfrm>
            <a:off x="3464793" y="3905720"/>
            <a:ext cx="1323232" cy="810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Medical HR Project Officer</a:t>
            </a:r>
            <a:br>
              <a:rPr lang="en-GB" sz="800" dirty="0"/>
            </a:br>
            <a:r>
              <a:rPr lang="en-GB" sz="800" dirty="0"/>
              <a:t>B4 0.8 WTE Fixed Term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680A22-2858-490C-8321-1990C0EB8D42}"/>
              </a:ext>
            </a:extLst>
          </p:cNvPr>
          <p:cNvSpPr/>
          <p:nvPr/>
        </p:nvSpPr>
        <p:spPr>
          <a:xfrm>
            <a:off x="3464793" y="4941168"/>
            <a:ext cx="1323232" cy="810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err="1"/>
              <a:t>Erostering</a:t>
            </a:r>
            <a:r>
              <a:rPr lang="en-GB" sz="800" dirty="0"/>
              <a:t> Project Manager</a:t>
            </a:r>
            <a:br>
              <a:rPr lang="en-GB" sz="800" dirty="0"/>
            </a:br>
            <a:r>
              <a:rPr lang="en-GB" sz="800" dirty="0"/>
              <a:t>B6 1WTE Fixed Term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F8544E-4F97-4773-BCF8-CF66F2589B51}"/>
              </a:ext>
            </a:extLst>
          </p:cNvPr>
          <p:cNvSpPr/>
          <p:nvPr/>
        </p:nvSpPr>
        <p:spPr>
          <a:xfrm>
            <a:off x="5364088" y="5930029"/>
            <a:ext cx="1323232" cy="810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B3 Medical </a:t>
            </a:r>
            <a:r>
              <a:rPr lang="en-GB" sz="800" dirty="0" err="1"/>
              <a:t>Erostering</a:t>
            </a:r>
            <a:r>
              <a:rPr lang="en-GB" sz="800" dirty="0"/>
              <a:t> implementation Advisor Fixed Term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EAD408-DF1A-43D5-9ED7-D37F05CCE5B3}"/>
              </a:ext>
            </a:extLst>
          </p:cNvPr>
          <p:cNvSpPr/>
          <p:nvPr/>
        </p:nvSpPr>
        <p:spPr>
          <a:xfrm>
            <a:off x="3464793" y="5930031"/>
            <a:ext cx="1323232" cy="810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B3 Medical </a:t>
            </a:r>
            <a:r>
              <a:rPr lang="en-GB" sz="800" dirty="0" err="1"/>
              <a:t>Erostering</a:t>
            </a:r>
            <a:r>
              <a:rPr lang="en-GB" sz="800" dirty="0"/>
              <a:t> implementation Advisor Fixed Term</a:t>
            </a:r>
          </a:p>
        </p:txBody>
      </p:sp>
      <p:pic>
        <p:nvPicPr>
          <p:cNvPr id="12" name="Picture 72" descr="Circle group">
            <a:extLst>
              <a:ext uri="{FF2B5EF4-FFF2-40B4-BE49-F238E27FC236}">
                <a16:creationId xmlns:a16="http://schemas.microsoft.com/office/drawing/2014/main" id="{80319772-FF78-4563-8947-7479C10D5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12875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ounded Rectangle 56">
            <a:extLst>
              <a:ext uri="{FF2B5EF4-FFF2-40B4-BE49-F238E27FC236}">
                <a16:creationId xmlns:a16="http://schemas.microsoft.com/office/drawing/2014/main" id="{90C778EF-F7D9-4868-9BD6-FF50F1A4F155}"/>
              </a:ext>
            </a:extLst>
          </p:cNvPr>
          <p:cNvSpPr/>
          <p:nvPr/>
        </p:nvSpPr>
        <p:spPr>
          <a:xfrm>
            <a:off x="3323250" y="646826"/>
            <a:ext cx="1571636" cy="50006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Director of Workforce</a:t>
            </a:r>
          </a:p>
        </p:txBody>
      </p:sp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0FE54600-A208-448F-926F-270F957F0FBF}"/>
              </a:ext>
            </a:extLst>
          </p:cNvPr>
          <p:cNvSpPr/>
          <p:nvPr/>
        </p:nvSpPr>
        <p:spPr>
          <a:xfrm>
            <a:off x="3340591" y="1416766"/>
            <a:ext cx="1571636" cy="500066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Deputy Director of HR</a:t>
            </a:r>
          </a:p>
          <a:p>
            <a:pPr algn="ctr"/>
            <a:r>
              <a:rPr lang="en-GB" sz="800" dirty="0"/>
              <a:t>B8d 1 WTE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FF6419-B9D8-40D5-BB26-2E8F0FD63DEA}"/>
              </a:ext>
            </a:extLst>
          </p:cNvPr>
          <p:cNvSpPr txBox="1"/>
          <p:nvPr/>
        </p:nvSpPr>
        <p:spPr>
          <a:xfrm>
            <a:off x="1979712" y="5284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WWL HR Department Structure continued</a:t>
            </a:r>
            <a:endParaRPr lang="en-GB" dirty="0"/>
          </a:p>
        </p:txBody>
      </p:sp>
      <p:sp>
        <p:nvSpPr>
          <p:cNvPr id="18" name="Down Arrow 6">
            <a:extLst>
              <a:ext uri="{FF2B5EF4-FFF2-40B4-BE49-F238E27FC236}">
                <a16:creationId xmlns:a16="http://schemas.microsoft.com/office/drawing/2014/main" id="{4F6B613A-E0FD-42A8-B759-6C5071B9E711}"/>
              </a:ext>
            </a:extLst>
          </p:cNvPr>
          <p:cNvSpPr/>
          <p:nvPr/>
        </p:nvSpPr>
        <p:spPr>
          <a:xfrm>
            <a:off x="3857040" y="2167170"/>
            <a:ext cx="504056" cy="4558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741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299</Words>
  <Application>Microsoft Office PowerPoint</Application>
  <PresentationFormat>On-screen Show (4:3)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WWL HR Department Structure </vt:lpstr>
      <vt:lpstr>PowerPoint Presentation</vt:lpstr>
    </vt:vector>
  </TitlesOfParts>
  <Company>WWL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obrien_j</dc:creator>
  <cp:lastModifiedBy>Carly Gallagher</cp:lastModifiedBy>
  <cp:revision>73</cp:revision>
  <cp:lastPrinted>2018-10-09T10:41:06Z</cp:lastPrinted>
  <dcterms:created xsi:type="dcterms:W3CDTF">2013-08-30T12:13:40Z</dcterms:created>
  <dcterms:modified xsi:type="dcterms:W3CDTF">2021-11-04T14:03:32Z</dcterms:modified>
</cp:coreProperties>
</file>